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BE0B1F-B803-4319-BB60-ABF3DF123BC1}"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A149B-21C1-436E-A3A5-FC384C26A925}" type="slidenum">
              <a:rPr lang="en-US" smtClean="0"/>
              <a:t>‹#›</a:t>
            </a:fld>
            <a:endParaRPr lang="en-US"/>
          </a:p>
        </p:txBody>
      </p:sp>
    </p:spTree>
    <p:extLst>
      <p:ext uri="{BB962C8B-B14F-4D97-AF65-F5344CB8AC3E}">
        <p14:creationId xmlns:p14="http://schemas.microsoft.com/office/powerpoint/2010/main" val="261500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BE0B1F-B803-4319-BB60-ABF3DF123BC1}"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A149B-21C1-436E-A3A5-FC384C26A925}" type="slidenum">
              <a:rPr lang="en-US" smtClean="0"/>
              <a:t>‹#›</a:t>
            </a:fld>
            <a:endParaRPr lang="en-US"/>
          </a:p>
        </p:txBody>
      </p:sp>
    </p:spTree>
    <p:extLst>
      <p:ext uri="{BB962C8B-B14F-4D97-AF65-F5344CB8AC3E}">
        <p14:creationId xmlns:p14="http://schemas.microsoft.com/office/powerpoint/2010/main" val="140862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BE0B1F-B803-4319-BB60-ABF3DF123BC1}"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A149B-21C1-436E-A3A5-FC384C26A925}" type="slidenum">
              <a:rPr lang="en-US" smtClean="0"/>
              <a:t>‹#›</a:t>
            </a:fld>
            <a:endParaRPr lang="en-US"/>
          </a:p>
        </p:txBody>
      </p:sp>
    </p:spTree>
    <p:extLst>
      <p:ext uri="{BB962C8B-B14F-4D97-AF65-F5344CB8AC3E}">
        <p14:creationId xmlns:p14="http://schemas.microsoft.com/office/powerpoint/2010/main" val="213380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BE0B1F-B803-4319-BB60-ABF3DF123BC1}"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A149B-21C1-436E-A3A5-FC384C26A925}" type="slidenum">
              <a:rPr lang="en-US" smtClean="0"/>
              <a:t>‹#›</a:t>
            </a:fld>
            <a:endParaRPr lang="en-US"/>
          </a:p>
        </p:txBody>
      </p:sp>
    </p:spTree>
    <p:extLst>
      <p:ext uri="{BB962C8B-B14F-4D97-AF65-F5344CB8AC3E}">
        <p14:creationId xmlns:p14="http://schemas.microsoft.com/office/powerpoint/2010/main" val="383690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BE0B1F-B803-4319-BB60-ABF3DF123BC1}"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A149B-21C1-436E-A3A5-FC384C26A925}" type="slidenum">
              <a:rPr lang="en-US" smtClean="0"/>
              <a:t>‹#›</a:t>
            </a:fld>
            <a:endParaRPr lang="en-US"/>
          </a:p>
        </p:txBody>
      </p:sp>
    </p:spTree>
    <p:extLst>
      <p:ext uri="{BB962C8B-B14F-4D97-AF65-F5344CB8AC3E}">
        <p14:creationId xmlns:p14="http://schemas.microsoft.com/office/powerpoint/2010/main" val="328343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BE0B1F-B803-4319-BB60-ABF3DF123BC1}"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A149B-21C1-436E-A3A5-FC384C26A925}" type="slidenum">
              <a:rPr lang="en-US" smtClean="0"/>
              <a:t>‹#›</a:t>
            </a:fld>
            <a:endParaRPr lang="en-US"/>
          </a:p>
        </p:txBody>
      </p:sp>
    </p:spTree>
    <p:extLst>
      <p:ext uri="{BB962C8B-B14F-4D97-AF65-F5344CB8AC3E}">
        <p14:creationId xmlns:p14="http://schemas.microsoft.com/office/powerpoint/2010/main" val="324415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BE0B1F-B803-4319-BB60-ABF3DF123BC1}" type="datetimeFigureOut">
              <a:rPr lang="en-US" smtClean="0"/>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A149B-21C1-436E-A3A5-FC384C26A925}" type="slidenum">
              <a:rPr lang="en-US" smtClean="0"/>
              <a:t>‹#›</a:t>
            </a:fld>
            <a:endParaRPr lang="en-US"/>
          </a:p>
        </p:txBody>
      </p:sp>
    </p:spTree>
    <p:extLst>
      <p:ext uri="{BB962C8B-B14F-4D97-AF65-F5344CB8AC3E}">
        <p14:creationId xmlns:p14="http://schemas.microsoft.com/office/powerpoint/2010/main" val="3793508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BE0B1F-B803-4319-BB60-ABF3DF123BC1}" type="datetimeFigureOut">
              <a:rPr lang="en-US" smtClean="0"/>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7A149B-21C1-436E-A3A5-FC384C26A925}" type="slidenum">
              <a:rPr lang="en-US" smtClean="0"/>
              <a:t>‹#›</a:t>
            </a:fld>
            <a:endParaRPr lang="en-US"/>
          </a:p>
        </p:txBody>
      </p:sp>
    </p:spTree>
    <p:extLst>
      <p:ext uri="{BB962C8B-B14F-4D97-AF65-F5344CB8AC3E}">
        <p14:creationId xmlns:p14="http://schemas.microsoft.com/office/powerpoint/2010/main" val="163867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E0B1F-B803-4319-BB60-ABF3DF123BC1}" type="datetimeFigureOut">
              <a:rPr lang="en-US" smtClean="0"/>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7A149B-21C1-436E-A3A5-FC384C26A925}" type="slidenum">
              <a:rPr lang="en-US" smtClean="0"/>
              <a:t>‹#›</a:t>
            </a:fld>
            <a:endParaRPr lang="en-US"/>
          </a:p>
        </p:txBody>
      </p:sp>
    </p:spTree>
    <p:extLst>
      <p:ext uri="{BB962C8B-B14F-4D97-AF65-F5344CB8AC3E}">
        <p14:creationId xmlns:p14="http://schemas.microsoft.com/office/powerpoint/2010/main" val="348248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BE0B1F-B803-4319-BB60-ABF3DF123BC1}"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A149B-21C1-436E-A3A5-FC384C26A925}" type="slidenum">
              <a:rPr lang="en-US" smtClean="0"/>
              <a:t>‹#›</a:t>
            </a:fld>
            <a:endParaRPr lang="en-US"/>
          </a:p>
        </p:txBody>
      </p:sp>
    </p:spTree>
    <p:extLst>
      <p:ext uri="{BB962C8B-B14F-4D97-AF65-F5344CB8AC3E}">
        <p14:creationId xmlns:p14="http://schemas.microsoft.com/office/powerpoint/2010/main" val="276596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BE0B1F-B803-4319-BB60-ABF3DF123BC1}"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A149B-21C1-436E-A3A5-FC384C26A925}" type="slidenum">
              <a:rPr lang="en-US" smtClean="0"/>
              <a:t>‹#›</a:t>
            </a:fld>
            <a:endParaRPr lang="en-US"/>
          </a:p>
        </p:txBody>
      </p:sp>
    </p:spTree>
    <p:extLst>
      <p:ext uri="{BB962C8B-B14F-4D97-AF65-F5344CB8AC3E}">
        <p14:creationId xmlns:p14="http://schemas.microsoft.com/office/powerpoint/2010/main" val="66576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E0B1F-B803-4319-BB60-ABF3DF123BC1}" type="datetimeFigureOut">
              <a:rPr lang="en-US" smtClean="0"/>
              <a:t>4/4/2020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7A149B-21C1-436E-A3A5-FC384C26A925}" type="slidenum">
              <a:rPr lang="en-US" smtClean="0"/>
              <a:t>‹#›</a:t>
            </a:fld>
            <a:endParaRPr lang="en-US"/>
          </a:p>
        </p:txBody>
      </p:sp>
    </p:spTree>
    <p:extLst>
      <p:ext uri="{BB962C8B-B14F-4D97-AF65-F5344CB8AC3E}">
        <p14:creationId xmlns:p14="http://schemas.microsoft.com/office/powerpoint/2010/main" val="3411256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2165" y="319433"/>
            <a:ext cx="9144000" cy="1692165"/>
          </a:xfrm>
        </p:spPr>
        <p:txBody>
          <a:bodyPr>
            <a:normAutofit fontScale="90000"/>
          </a:bodyPr>
          <a:lstStyle/>
          <a:p>
            <a:r>
              <a:rPr lang="el-GR" dirty="0" smtClean="0"/>
              <a:t/>
            </a:r>
            <a:br>
              <a:rPr lang="el-GR" dirty="0" smtClean="0"/>
            </a:br>
            <a:r>
              <a:rPr lang="el-GR" b="1" dirty="0" smtClean="0"/>
              <a:t>Το πιο γλυκό ψωμί</a:t>
            </a:r>
            <a:br>
              <a:rPr lang="el-GR" b="1" dirty="0" smtClean="0"/>
            </a:br>
            <a:endParaRPr lang="en-US" b="1" dirty="0"/>
          </a:p>
        </p:txBody>
      </p:sp>
      <p:sp>
        <p:nvSpPr>
          <p:cNvPr id="6" name="Rectangle 5"/>
          <p:cNvSpPr/>
          <p:nvPr/>
        </p:nvSpPr>
        <p:spPr>
          <a:xfrm>
            <a:off x="7148231" y="1227838"/>
            <a:ext cx="1847429" cy="369332"/>
          </a:xfrm>
          <a:prstGeom prst="rect">
            <a:avLst/>
          </a:prstGeom>
        </p:spPr>
        <p:txBody>
          <a:bodyPr wrap="none">
            <a:spAutoFit/>
          </a:bodyPr>
          <a:lstStyle/>
          <a:p>
            <a:r>
              <a:rPr lang="el-GR" dirty="0"/>
              <a:t>ΛΑΙΚΟ ΠΑΡΑΜΥΘΙ</a:t>
            </a:r>
            <a:endParaRPr lang="en-US" dirty="0"/>
          </a:p>
        </p:txBody>
      </p:sp>
      <p:sp>
        <p:nvSpPr>
          <p:cNvPr id="7" name="Rectangle 6"/>
          <p:cNvSpPr/>
          <p:nvPr/>
        </p:nvSpPr>
        <p:spPr>
          <a:xfrm>
            <a:off x="2899660" y="1597170"/>
            <a:ext cx="6096000" cy="523220"/>
          </a:xfrm>
          <a:prstGeom prst="rect">
            <a:avLst/>
          </a:prstGeom>
        </p:spPr>
        <p:txBody>
          <a:bodyPr>
            <a:spAutoFit/>
          </a:bodyPr>
          <a:lstStyle/>
          <a:p>
            <a:pPr algn="r"/>
            <a:r>
              <a:rPr lang="el-GR" sz="1400" dirty="0" smtClean="0"/>
              <a:t>Δημήτριος </a:t>
            </a:r>
            <a:r>
              <a:rPr lang="el-GR" sz="1400" dirty="0" err="1" smtClean="0"/>
              <a:t>Λουκάτος</a:t>
            </a:r>
            <a:r>
              <a:rPr lang="el-GR" sz="1400" dirty="0" smtClean="0"/>
              <a:t>, Νεοελληνικά λαογραφικά κείμενα, </a:t>
            </a:r>
            <a:r>
              <a:rPr lang="el-GR" sz="1400" dirty="0" err="1" smtClean="0"/>
              <a:t>εκδ</a:t>
            </a:r>
            <a:r>
              <a:rPr lang="el-GR" sz="1400" dirty="0" smtClean="0"/>
              <a:t>. Δαίδαλος - Ι. Ζαχαρόπουλος</a:t>
            </a:r>
            <a:endParaRPr lang="en-US" sz="1400" dirty="0"/>
          </a:p>
        </p:txBody>
      </p:sp>
      <p:pic>
        <p:nvPicPr>
          <p:cNvPr id="1026" name="Picture 2" descr="Bakery Bread, Breakfast breads transparent background PNG clip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5514" y="2505575"/>
            <a:ext cx="5037302" cy="375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00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807" y="690507"/>
            <a:ext cx="4816366" cy="5247837"/>
          </a:xfrm>
        </p:spPr>
        <p:txBody>
          <a:bodyPr>
            <a:normAutofit/>
          </a:bodyPr>
          <a:lstStyle/>
          <a:p>
            <a:pPr marL="0" indent="0">
              <a:buNone/>
            </a:pPr>
            <a:r>
              <a:rPr lang="el-GR" dirty="0" smtClean="0"/>
              <a:t>Ξημερώνοντας, έδωκε ο γέροντας στον βασιλιά ένα δρεπάνι και του λέει: «Έλα να θερίσουμε!». Έπιασε ο βασιλιάς και θέριζε μες στο λιοπύρι ολάκερη μέρα. Έκαμε καμιά σαρανταριά δεμάτια στάχυα. Ήρθε το βράδυ, πέσανε ξεροί να κοιμηθούνε. Ούτε φαΐ όλη μέρα ούτε τίποτα. Έμενε, βλέπεις, κι ο γέροντας νηστικός.</a:t>
            </a:r>
            <a:endParaRPr lang="en-US" dirty="0"/>
          </a:p>
        </p:txBody>
      </p:sp>
      <p:pic>
        <p:nvPicPr>
          <p:cNvPr id="10242" name="Picture 2" descr="Autumn Hay Peasant Harvestman Harvest Icon Village Hills Fiel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722" y="1387364"/>
            <a:ext cx="6831724" cy="45509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99586" y="690507"/>
            <a:ext cx="2312276" cy="584775"/>
          </a:xfrm>
          <a:prstGeom prst="rect">
            <a:avLst/>
          </a:prstGeom>
          <a:noFill/>
        </p:spPr>
        <p:txBody>
          <a:bodyPr wrap="square" rtlCol="0">
            <a:spAutoFit/>
          </a:bodyPr>
          <a:lstStyle/>
          <a:p>
            <a:r>
              <a:rPr lang="el-GR" sz="3200" b="1" dirty="0" smtClean="0">
                <a:solidFill>
                  <a:srgbClr val="CC9900"/>
                </a:solidFill>
              </a:rPr>
              <a:t>Πρώτη μέρα</a:t>
            </a:r>
            <a:endParaRPr lang="en-US" sz="3200" b="1" dirty="0">
              <a:solidFill>
                <a:srgbClr val="CC9900"/>
              </a:solidFill>
            </a:endParaRPr>
          </a:p>
        </p:txBody>
      </p:sp>
    </p:spTree>
    <p:extLst>
      <p:ext uri="{BB962C8B-B14F-4D97-AF65-F5344CB8AC3E}">
        <p14:creationId xmlns:p14="http://schemas.microsoft.com/office/powerpoint/2010/main" val="1935052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952" y="346841"/>
            <a:ext cx="5026572" cy="6232635"/>
          </a:xfrm>
        </p:spPr>
        <p:txBody>
          <a:bodyPr>
            <a:normAutofit fontScale="92500"/>
          </a:bodyPr>
          <a:lstStyle/>
          <a:p>
            <a:pPr marL="0" indent="0">
              <a:buNone/>
            </a:pPr>
            <a:r>
              <a:rPr lang="el-GR" dirty="0" smtClean="0"/>
              <a:t>Την άλλη μέρα, πρωί πρωί, ξύπνησε ο γέροντας τον βασιλιά και του λέει: «Σήκω τώρα να πάρουμε όλ' αυτά τα δεμάτια, να πάμε στ’ αλώνι να τ’ αλωνίσουμε!». Κουβάλησε στην πλάτη του ο βασιλιάς </a:t>
            </a:r>
            <a:r>
              <a:rPr lang="el-GR" dirty="0" err="1" smtClean="0"/>
              <a:t>περισσότερ</a:t>
            </a:r>
            <a:r>
              <a:rPr lang="el-GR" dirty="0" smtClean="0"/>
              <a:t>’ από τα μισά, κι ύστερα όλη μέρα, </a:t>
            </a:r>
            <a:r>
              <a:rPr lang="el-GR" dirty="0" err="1" smtClean="0"/>
              <a:t>γκαπ</a:t>
            </a:r>
            <a:r>
              <a:rPr lang="el-GR" dirty="0" smtClean="0"/>
              <a:t> </a:t>
            </a:r>
            <a:r>
              <a:rPr lang="el-GR" dirty="0" err="1" smtClean="0"/>
              <a:t>γκουπ</a:t>
            </a:r>
            <a:r>
              <a:rPr lang="el-GR" dirty="0" smtClean="0"/>
              <a:t>, τα κοπάνιζε με τον δάρτη*, ώσπου κάμανε το στάρι σωρό, τ’ ανεμίσανε και το βάλανε στο σακί. Κι όλη μέρα την περάσανε πάλε έτσι, νηστικοί κι οι δυο τους, μόνο λίγο νερό ήπιανε από τη στέρνα, που ήτανε κοντά στην καλύβα. Πέσανε πάλι κουρασμένοι το βράδυ και κοιμηθήκανε.</a:t>
            </a:r>
            <a:endParaRPr lang="en-US" dirty="0"/>
          </a:p>
        </p:txBody>
      </p:sp>
      <p:pic>
        <p:nvPicPr>
          <p:cNvPr id="11266" name="Picture 2" descr="Strand Wheat Stock Illustrations – 13 Strand Wheat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263" y="614854"/>
            <a:ext cx="5696607" cy="56966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784565" y="753569"/>
            <a:ext cx="2713751" cy="584775"/>
          </a:xfrm>
          <a:prstGeom prst="rect">
            <a:avLst/>
          </a:prstGeom>
          <a:noFill/>
        </p:spPr>
        <p:txBody>
          <a:bodyPr wrap="square" rtlCol="0">
            <a:spAutoFit/>
          </a:bodyPr>
          <a:lstStyle/>
          <a:p>
            <a:r>
              <a:rPr lang="el-GR" sz="3200" b="1" dirty="0" smtClean="0">
                <a:solidFill>
                  <a:srgbClr val="CC9900"/>
                </a:solidFill>
              </a:rPr>
              <a:t>Δεύτερη μέρα</a:t>
            </a:r>
            <a:endParaRPr lang="en-US" sz="3200" b="1" dirty="0">
              <a:solidFill>
                <a:srgbClr val="CC9900"/>
              </a:solidFill>
            </a:endParaRPr>
          </a:p>
        </p:txBody>
      </p:sp>
    </p:spTree>
    <p:extLst>
      <p:ext uri="{BB962C8B-B14F-4D97-AF65-F5344CB8AC3E}">
        <p14:creationId xmlns:p14="http://schemas.microsoft.com/office/powerpoint/2010/main" val="2424933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297" y="399393"/>
            <a:ext cx="4501056" cy="6211614"/>
          </a:xfrm>
        </p:spPr>
        <p:txBody>
          <a:bodyPr>
            <a:normAutofit lnSpcReduction="10000"/>
          </a:bodyPr>
          <a:lstStyle/>
          <a:p>
            <a:pPr marL="0" indent="0">
              <a:buNone/>
            </a:pPr>
            <a:r>
              <a:rPr lang="el-GR" dirty="0" smtClean="0"/>
              <a:t>Την τρίτη μέρα, το χάραμα, ο γέροντας σήκωσε τον βασιλιά: «Ξύπνα» του λέει «τώρα, να πάμε το στάρι μας στον μύλο να τ’ αλέσουμε! </a:t>
            </a:r>
            <a:r>
              <a:rPr lang="el-GR" dirty="0" err="1" smtClean="0"/>
              <a:t>Πάρ</a:t>
            </a:r>
            <a:r>
              <a:rPr lang="el-GR" dirty="0" smtClean="0"/>
              <a:t>’ το εσύ στην πλάτη σου, γιατί εγώ δεν μπορώ, και πάμε εκεί στην κορφή του βουνού, που ’ναι ο μύλος». Τι να κάμει ο βασιλιάς, αφού έτσι ήτανε η συμφωνία, φορτώνεται το σακί στην πλάτη, και κουρασμένος κι ελεεινός το κουβάλησε στην κορυφή. Τώρα αρχίνησε και να πεινάει, μα δεν έλεγε ακόμα τίποτα.</a:t>
            </a:r>
            <a:endParaRPr lang="en-US" dirty="0"/>
          </a:p>
        </p:txBody>
      </p:sp>
      <p:sp>
        <p:nvSpPr>
          <p:cNvPr id="4" name="TextBox 3"/>
          <p:cNvSpPr txBox="1"/>
          <p:nvPr/>
        </p:nvSpPr>
        <p:spPr>
          <a:xfrm>
            <a:off x="7371280" y="480300"/>
            <a:ext cx="2312276" cy="584775"/>
          </a:xfrm>
          <a:prstGeom prst="rect">
            <a:avLst/>
          </a:prstGeom>
          <a:noFill/>
        </p:spPr>
        <p:txBody>
          <a:bodyPr wrap="square" rtlCol="0">
            <a:spAutoFit/>
          </a:bodyPr>
          <a:lstStyle/>
          <a:p>
            <a:r>
              <a:rPr lang="el-GR" sz="3200" b="1" dirty="0" smtClean="0">
                <a:solidFill>
                  <a:srgbClr val="CC9900"/>
                </a:solidFill>
              </a:rPr>
              <a:t>Τρίτη μέρα</a:t>
            </a:r>
            <a:endParaRPr lang="en-US" sz="3200" b="1" dirty="0">
              <a:solidFill>
                <a:srgbClr val="CC9900"/>
              </a:solidFill>
            </a:endParaRPr>
          </a:p>
        </p:txBody>
      </p:sp>
      <p:pic>
        <p:nvPicPr>
          <p:cNvPr id="12290" name="Picture 2" descr="Similar Windmill Clipart Frees - Mill Clipart , Transpar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224" y="1166649"/>
            <a:ext cx="5932388" cy="518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905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724" y="301623"/>
            <a:ext cx="4847897" cy="6319894"/>
          </a:xfrm>
        </p:spPr>
        <p:txBody>
          <a:bodyPr>
            <a:normAutofit fontScale="70000" lnSpcReduction="20000"/>
          </a:bodyPr>
          <a:lstStyle/>
          <a:p>
            <a:pPr marL="0" indent="0">
              <a:buNone/>
            </a:pPr>
            <a:r>
              <a:rPr lang="el-GR" sz="3700" dirty="0" smtClean="0"/>
              <a:t>Αλέσανε το στάρι τους και, για να μην τα πολυλογούμε, γυρίσανε κατά το μεσημέρι στην καλύβα, πάλι ο βασιλιάς φορτωμένος τ’ αλεύρι. «Έλα τώρα να ζυμώσουμε» του λέει ο γέρος. Ξεχώρισε ως δέκα λίτρες αλεύρι, το ’</a:t>
            </a:r>
            <a:r>
              <a:rPr lang="el-GR" sz="3700" dirty="0" err="1" smtClean="0"/>
              <a:t>ριξε</a:t>
            </a:r>
            <a:r>
              <a:rPr lang="el-GR" sz="3700" dirty="0" smtClean="0"/>
              <a:t> στη σκάφη κι έβαλε τον βασιλιά να ζυμώνει. Ύστερα τον έστειλε στον λόγγο να κόψει ξύλα, κι αργά κατά το βράδυ βάλανε κι </a:t>
            </a:r>
            <a:r>
              <a:rPr lang="el-GR" sz="3700" dirty="0" err="1" smtClean="0"/>
              <a:t>εκάψανε</a:t>
            </a:r>
            <a:r>
              <a:rPr lang="el-GR" sz="3700" dirty="0" smtClean="0"/>
              <a:t> τον φούρνο, για να ψήσουνε τρία τέσσερα καρβέλια. Ο βασιλιάς τώρα πεινούσε κι </a:t>
            </a:r>
            <a:r>
              <a:rPr lang="el-GR" sz="3700" dirty="0" err="1" smtClean="0"/>
              <a:t>επερίμενε</a:t>
            </a:r>
            <a:r>
              <a:rPr lang="el-GR" sz="3700" dirty="0" smtClean="0"/>
              <a:t> πότε να ψηθούν τα ψωμιά για να φάει! Μα πιο πολύ τα λιμπιζόταν* όταν άρχισε να βγαίνει από τον φούρνο η μυρωδιά τους. «Πεινάω πολύ» λέει του γέρου. «Περίμενε και θα φας!» του απάντησε εκείνος.</a:t>
            </a:r>
            <a:endParaRPr lang="en-US" sz="3700" dirty="0" smtClean="0"/>
          </a:p>
          <a:p>
            <a:pPr marL="0" indent="0">
              <a:buNone/>
            </a:pPr>
            <a:r>
              <a:rPr lang="el-GR" dirty="0" smtClean="0"/>
              <a:t> </a:t>
            </a:r>
            <a:endParaRPr lang="en-US" dirty="0"/>
          </a:p>
        </p:txBody>
      </p:sp>
      <p:sp>
        <p:nvSpPr>
          <p:cNvPr id="5" name="TextBox 4"/>
          <p:cNvSpPr txBox="1"/>
          <p:nvPr/>
        </p:nvSpPr>
        <p:spPr>
          <a:xfrm>
            <a:off x="7371280" y="196520"/>
            <a:ext cx="2718652" cy="584775"/>
          </a:xfrm>
          <a:prstGeom prst="rect">
            <a:avLst/>
          </a:prstGeom>
          <a:noFill/>
        </p:spPr>
        <p:txBody>
          <a:bodyPr wrap="square" rtlCol="0">
            <a:spAutoFit/>
          </a:bodyPr>
          <a:lstStyle/>
          <a:p>
            <a:r>
              <a:rPr lang="el-GR" sz="3200" b="1" dirty="0" smtClean="0">
                <a:solidFill>
                  <a:srgbClr val="CC9900"/>
                </a:solidFill>
              </a:rPr>
              <a:t>Τέταρτη μέρα</a:t>
            </a:r>
            <a:endParaRPr lang="en-US" sz="3200" b="1" dirty="0">
              <a:solidFill>
                <a:srgbClr val="CC9900"/>
              </a:solidFill>
            </a:endParaRPr>
          </a:p>
        </p:txBody>
      </p:sp>
      <p:pic>
        <p:nvPicPr>
          <p:cNvPr id="6" name="Picture 2" descr="Oven Clipart Bread Oven - Boulanger Clipart , Transparent Cartoon ..."/>
          <p:cNvPicPr>
            <a:picLocks noChangeAspect="1" noChangeArrowheads="1"/>
          </p:cNvPicPr>
          <p:nvPr/>
        </p:nvPicPr>
        <p:blipFill rotWithShape="1">
          <a:blip r:embed="rId2">
            <a:extLst>
              <a:ext uri="{28A0092B-C50C-407E-A947-70E740481C1C}">
                <a14:useLocalDpi xmlns:a14="http://schemas.microsoft.com/office/drawing/2010/main" val="0"/>
              </a:ext>
            </a:extLst>
          </a:blip>
          <a:srcRect l="11964" t="1712" r="6129" b="1289"/>
          <a:stretch/>
        </p:blipFill>
        <p:spPr bwMode="auto">
          <a:xfrm>
            <a:off x="8623089" y="2669352"/>
            <a:ext cx="3390235" cy="40149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425 Dough Knead Stock Vector Illustration And Royalty Free Dough ..."/>
          <p:cNvPicPr>
            <a:picLocks noChangeAspect="1" noChangeArrowheads="1"/>
          </p:cNvPicPr>
          <p:nvPr/>
        </p:nvPicPr>
        <p:blipFill rotWithShape="1">
          <a:blip r:embed="rId3">
            <a:extLst>
              <a:ext uri="{28A0092B-C50C-407E-A947-70E740481C1C}">
                <a14:useLocalDpi xmlns:a14="http://schemas.microsoft.com/office/drawing/2010/main" val="0"/>
              </a:ext>
            </a:extLst>
          </a:blip>
          <a:srcRect l="6398" t="4401" r="8862" b="5016"/>
          <a:stretch/>
        </p:blipFill>
        <p:spPr bwMode="auto">
          <a:xfrm>
            <a:off x="5202621" y="781295"/>
            <a:ext cx="3775283" cy="28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516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099" y="1258066"/>
            <a:ext cx="3944006" cy="4351338"/>
          </a:xfrm>
        </p:spPr>
        <p:txBody>
          <a:bodyPr/>
          <a:lstStyle/>
          <a:p>
            <a:pPr marL="0" indent="0">
              <a:buNone/>
            </a:pPr>
            <a:r>
              <a:rPr lang="el-GR" dirty="0" smtClean="0"/>
              <a:t>Σε λίγο βγήκανε τα καρβέλια, αχνιστά και ροδοψημένα. Σαν πεινασμένος λύκος τότε ο βασιλιάς άρπαξε το καρβέλι, το έκοψε με τα χέρια του κι άρχισε να τρώει.</a:t>
            </a:r>
            <a:endParaRPr lang="en-US" dirty="0"/>
          </a:p>
        </p:txBody>
      </p:sp>
      <p:pic>
        <p:nvPicPr>
          <p:cNvPr id="15362" name="Picture 2" descr="Bread pictures cliparts | French bread, French bread loaf, Foo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956922">
            <a:off x="6486027" y="253877"/>
            <a:ext cx="3634904" cy="608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799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889" y="469790"/>
            <a:ext cx="5457497" cy="6141217"/>
          </a:xfrm>
        </p:spPr>
        <p:txBody>
          <a:bodyPr>
            <a:normAutofit lnSpcReduction="10000"/>
          </a:bodyPr>
          <a:lstStyle/>
          <a:p>
            <a:pPr marL="0" indent="0">
              <a:buNone/>
            </a:pPr>
            <a:r>
              <a:rPr lang="el-GR" dirty="0" smtClean="0"/>
              <a:t>Μα με την πρώτη μπουκιά που κατάπιε, το πρόσωπό του έγινε κόκκινο από χαρά και φώναξε: «Μάλιστα! Αυτό είναι το πιο γλυκό ψωμί του κόσμου! Κι όμως ούτε μια κουταλιά ζάχαρη δεν έριξα στο ζυμάρι του!». Τότε ο γέροντας χαμογέλασε και του είπε: «Βασιλιά μου, πρέπει να ξέρεις πως η ζάχαρη του ψωμιού σου ήταν ο ίδρωτας που έχυσες για να το φτιάξεις. Τώρα </a:t>
            </a:r>
            <a:r>
              <a:rPr lang="el-GR" dirty="0" err="1" smtClean="0"/>
              <a:t>είσ</a:t>
            </a:r>
            <a:r>
              <a:rPr lang="el-GR" dirty="0" smtClean="0"/>
              <a:t>’ ελεύτερος να ξαναπάς στο παλάτι σου. Κοίτα μονάχα να δουλεύεις αποδώ κι εμπρός και θα δεις πως η όρεξη δε θα σου λείψει».</a:t>
            </a:r>
            <a:endParaRPr lang="en-US" dirty="0"/>
          </a:p>
        </p:txBody>
      </p:sp>
      <p:pic>
        <p:nvPicPr>
          <p:cNvPr id="16386" name="Picture 2" descr="Man Cartoon - SUBPNG / PNGF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548" y="469790"/>
            <a:ext cx="5136623" cy="547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240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932" y="1426232"/>
            <a:ext cx="4732282" cy="5521106"/>
          </a:xfrm>
        </p:spPr>
        <p:txBody>
          <a:bodyPr/>
          <a:lstStyle/>
          <a:p>
            <a:pPr marL="0" indent="0">
              <a:buNone/>
            </a:pPr>
            <a:r>
              <a:rPr lang="el-GR" dirty="0" smtClean="0"/>
              <a:t>Ο βασιλιάς ακολούθησε τη</a:t>
            </a:r>
            <a:r>
              <a:rPr lang="en-GB" dirty="0" smtClean="0"/>
              <a:t> </a:t>
            </a:r>
            <a:r>
              <a:rPr lang="el-GR" dirty="0" smtClean="0"/>
              <a:t>συμβουλή του γέροντα. Όταν γύρισε στο παλάτι του, δούλευε κάθε μέρα για τον λαό του. </a:t>
            </a:r>
            <a:r>
              <a:rPr lang="el-GR" dirty="0" err="1" smtClean="0"/>
              <a:t>Εκατέβαινε</a:t>
            </a:r>
            <a:r>
              <a:rPr lang="el-GR" dirty="0" smtClean="0"/>
              <a:t> και στον κήπο του γι' άλλες δουλειές, κι από τότε γιατρεύτηκε από την ανορεξιά κι </a:t>
            </a:r>
            <a:r>
              <a:rPr lang="el-GR" dirty="0" err="1" smtClean="0"/>
              <a:t>έτρωε</a:t>
            </a:r>
            <a:r>
              <a:rPr lang="el-GR" dirty="0" smtClean="0"/>
              <a:t> καλά. Μακάρι να τρώγαμε κι εμείς έτσι!</a:t>
            </a:r>
            <a:endParaRPr lang="en-GB" dirty="0" smtClean="0"/>
          </a:p>
          <a:p>
            <a:pPr marL="0" indent="0">
              <a:buNone/>
            </a:pPr>
            <a:endParaRPr lang="en-US" dirty="0"/>
          </a:p>
        </p:txBody>
      </p:sp>
      <p:pic>
        <p:nvPicPr>
          <p:cNvPr id="17410" name="Picture 2" descr="3,482 Old Farmer Cliparts, Stock Vector And Royalty Free Ol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6360" y="275895"/>
            <a:ext cx="6192673" cy="6192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64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7897" y="1941238"/>
            <a:ext cx="3891455" cy="2515148"/>
          </a:xfrm>
        </p:spPr>
        <p:txBody>
          <a:bodyPr/>
          <a:lstStyle/>
          <a:p>
            <a:pPr marL="0" indent="0">
              <a:buNone/>
            </a:pPr>
            <a:r>
              <a:rPr lang="el-GR" dirty="0" smtClean="0"/>
              <a:t>Κάποτε ήταν ένας πλούσιος βασιλιάς, πολύ πλούσιος, που ό,τι επιθυμούσε η καρδιά του το ’</a:t>
            </a:r>
            <a:r>
              <a:rPr lang="el-GR" dirty="0" err="1" smtClean="0"/>
              <a:t>χε</a:t>
            </a:r>
            <a:r>
              <a:rPr lang="el-GR" dirty="0" smtClean="0"/>
              <a:t>. </a:t>
            </a:r>
            <a:endParaRPr lang="en-US" dirty="0"/>
          </a:p>
        </p:txBody>
      </p:sp>
      <p:pic>
        <p:nvPicPr>
          <p:cNvPr id="2050" name="Picture 2" descr="101+ Cliparti1 King Cli... King Clipart | Clipar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037" y="553900"/>
            <a:ext cx="5591503" cy="559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267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3910" y="451945"/>
            <a:ext cx="5531069" cy="6032938"/>
          </a:xfrm>
        </p:spPr>
        <p:txBody>
          <a:bodyPr>
            <a:normAutofit/>
          </a:bodyPr>
          <a:lstStyle/>
          <a:p>
            <a:pPr marL="0" indent="0">
              <a:buNone/>
            </a:pPr>
            <a:r>
              <a:rPr lang="el-GR" dirty="0" smtClean="0"/>
              <a:t>Όλα τα είχε, και τον έλεγαν ευτυχισμένο, ώσπου έπαθε μια παράξενη ανορεξία και δεν είχε όρεξη να βάλει τίποτα στο στόμα του. Σιγά σιγά αδυνάτιζε κι άρχισε να γίνεται γκρινιάρης και παράξενος. Πολλοί γιατροί επήγαιναν και τον έβλεπαν, μα τα γιατρικά τους τίποτα δεν μπορούσαν να του κάμουν. Η ανορεξιά του βασιλιά όλο και κρατούσε, κι εκείνος αδυνάτιζε μέρα με την ημέρα. Τίποτα δε λαχταρούσε να φάει. </a:t>
            </a:r>
            <a:r>
              <a:rPr lang="el-GR" dirty="0"/>
              <a:t>Ο</a:t>
            </a:r>
            <a:r>
              <a:rPr lang="el-GR" dirty="0" smtClean="0"/>
              <a:t>ύτε </a:t>
            </a:r>
            <a:r>
              <a:rPr lang="el-GR" dirty="0" smtClean="0"/>
              <a:t>«του πουλιού το γάλα», που λέει ο λόγος. </a:t>
            </a:r>
            <a:endParaRPr lang="en-US" dirty="0" smtClean="0"/>
          </a:p>
          <a:p>
            <a:pPr marL="0" indent="0">
              <a:buNone/>
            </a:pPr>
            <a:endParaRPr lang="en-US" dirty="0"/>
          </a:p>
        </p:txBody>
      </p:sp>
      <p:pic>
        <p:nvPicPr>
          <p:cNvPr id="3074" name="Picture 2" descr="Cartoon image of king with huge crown Royalty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r="683" b="7522"/>
          <a:stretch/>
        </p:blipFill>
        <p:spPr bwMode="auto">
          <a:xfrm>
            <a:off x="6929276" y="451945"/>
            <a:ext cx="4054034" cy="582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932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276" y="451945"/>
            <a:ext cx="6287814" cy="6138040"/>
          </a:xfrm>
        </p:spPr>
        <p:txBody>
          <a:bodyPr>
            <a:normAutofit fontScale="92500" lnSpcReduction="20000"/>
          </a:bodyPr>
          <a:lstStyle/>
          <a:p>
            <a:pPr marL="0" indent="0">
              <a:buNone/>
            </a:pPr>
            <a:r>
              <a:rPr lang="el-GR" dirty="0" smtClean="0"/>
              <a:t>Ώσπου </a:t>
            </a:r>
            <a:r>
              <a:rPr lang="el-GR" dirty="0" smtClean="0"/>
              <a:t>κάποια μέρα έτυχε να περνάει από το παλάτι του ένας ασπρομάλλης γέροντας φτωχός, που ήτανε όμως σοφός κι ήξερε από γιατρικά. Του είπανε λοιπόν για τον βασιλιά, κι ανέβηκε να τον δει. </a:t>
            </a:r>
            <a:endParaRPr lang="el-GR" dirty="0" smtClean="0"/>
          </a:p>
          <a:p>
            <a:pPr>
              <a:buFontTx/>
              <a:buChar char="-"/>
            </a:pPr>
            <a:r>
              <a:rPr lang="el-GR" dirty="0" smtClean="0"/>
              <a:t>Μήπως </a:t>
            </a:r>
            <a:r>
              <a:rPr lang="el-GR" dirty="0" smtClean="0"/>
              <a:t>κουράζεσαι, βασιλιά μου; τον ρώτησε</a:t>
            </a:r>
            <a:r>
              <a:rPr lang="el-GR" dirty="0" smtClean="0"/>
              <a:t>.</a:t>
            </a:r>
          </a:p>
          <a:p>
            <a:pPr>
              <a:buFontTx/>
              <a:buChar char="-"/>
            </a:pPr>
            <a:r>
              <a:rPr lang="el-GR" dirty="0" smtClean="0"/>
              <a:t>Τι </a:t>
            </a:r>
            <a:r>
              <a:rPr lang="el-GR" dirty="0" smtClean="0"/>
              <a:t>λες, γιατρέ μου, του λέει ο βασιλιάς· όλη μέρα ξαπλωμένος απάνου στον θρόνο μου, ούτε το μικρό μου δαχτυλάκι δεν κουνώ. - Μήπως έχεις έγνοιες και σκοτούρες για τον λαό σου; </a:t>
            </a:r>
            <a:endParaRPr lang="el-GR" dirty="0" smtClean="0"/>
          </a:p>
          <a:p>
            <a:pPr>
              <a:buFontTx/>
              <a:buChar char="-"/>
            </a:pPr>
            <a:r>
              <a:rPr lang="el-GR" dirty="0" smtClean="0"/>
              <a:t>Όχι</a:t>
            </a:r>
            <a:r>
              <a:rPr lang="el-GR" dirty="0" smtClean="0"/>
              <a:t>, κάθε άλλο. Εγώ ζω ξέγνοιαστος και καρφάκι δε μου καίγεται για κανέναν! </a:t>
            </a:r>
            <a:endParaRPr lang="el-GR" dirty="0" smtClean="0"/>
          </a:p>
          <a:p>
            <a:pPr>
              <a:buFontTx/>
              <a:buChar char="-"/>
            </a:pPr>
            <a:r>
              <a:rPr lang="el-GR" dirty="0" smtClean="0"/>
              <a:t>Μήπως </a:t>
            </a:r>
            <a:r>
              <a:rPr lang="el-GR" dirty="0" smtClean="0"/>
              <a:t>επιθύμησες ποτέ σου κάτι και δεν μπόρεσες να το ’χεις; </a:t>
            </a:r>
            <a:endParaRPr lang="el-GR" dirty="0"/>
          </a:p>
          <a:p>
            <a:pPr>
              <a:buFontTx/>
              <a:buChar char="-"/>
            </a:pPr>
            <a:r>
              <a:rPr lang="el-GR" dirty="0" smtClean="0"/>
              <a:t>Ούτε </a:t>
            </a:r>
            <a:r>
              <a:rPr lang="el-GR" dirty="0" smtClean="0"/>
              <a:t>κι αυτό! Βασιλιάς είμαι κι ό,τι γυρέψω το βλέπω μπροστά μου!...</a:t>
            </a:r>
            <a:endParaRPr lang="en-US" dirty="0"/>
          </a:p>
        </p:txBody>
      </p:sp>
      <p:pic>
        <p:nvPicPr>
          <p:cNvPr id="4098" name="Picture 2" descr="Old Wise Man Royalty Free Cliparts, Vectors, And Stock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5336" y="3041433"/>
            <a:ext cx="2858498" cy="37272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artoon image of king with huge crown Royalty Free Vect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3" b="7522"/>
          <a:stretch/>
        </p:blipFill>
        <p:spPr bwMode="auto">
          <a:xfrm>
            <a:off x="6810704" y="153658"/>
            <a:ext cx="2769184" cy="397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718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296" y="637956"/>
            <a:ext cx="4522076" cy="6036114"/>
          </a:xfrm>
        </p:spPr>
        <p:txBody>
          <a:bodyPr>
            <a:normAutofit/>
          </a:bodyPr>
          <a:lstStyle/>
          <a:p>
            <a:pPr marL="0" indent="0">
              <a:buNone/>
            </a:pPr>
            <a:r>
              <a:rPr lang="el-GR" dirty="0" smtClean="0"/>
              <a:t>Σκέφτηκε, σκέφτηκε λίγο ο γέροντας, ύστερα γυρίζει και λέει του βασιλιά: «Άκουσε, βασιλιά μου. Καθώς βλέπω, δεν έχεις τίποτα σοβαρό. Εκείνο που φταίει και δεν έχεις όρεξη να τρως είναι το ψωμί που σου δίνουν στο παλάτι! Να διατάξεις να σου φέρουν να φας το πιο γλυκό ψωμί του κόσμου. Αν μπορέσεις να το ’χεις αυτό, τότε θα γιατρευτείς!»</a:t>
            </a:r>
            <a:endParaRPr lang="en-US" dirty="0"/>
          </a:p>
        </p:txBody>
      </p:sp>
      <p:pic>
        <p:nvPicPr>
          <p:cNvPr id="4" name="Picture 2" descr="Old Wise Man Royalty Free Cliparts, Vectors, And Stock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2413" y="2787201"/>
            <a:ext cx="2858498" cy="37272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artoon image of king with huge crown Royalty Free Vect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3" b="7522"/>
          <a:stretch/>
        </p:blipFill>
        <p:spPr bwMode="auto">
          <a:xfrm>
            <a:off x="4803227" y="327782"/>
            <a:ext cx="2832247" cy="406882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Free Image on Pixabay - Bread, Loaf, Roll, Carbohydrate | Bread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56169">
            <a:off x="7572412" y="2691964"/>
            <a:ext cx="2388586" cy="119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424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3910" y="762314"/>
            <a:ext cx="4732283" cy="5728139"/>
          </a:xfrm>
        </p:spPr>
        <p:txBody>
          <a:bodyPr>
            <a:normAutofit/>
          </a:bodyPr>
          <a:lstStyle/>
          <a:p>
            <a:pPr marL="0" indent="0">
              <a:buNone/>
            </a:pPr>
            <a:r>
              <a:rPr lang="el-GR" dirty="0" smtClean="0"/>
              <a:t>Από την ίδια μέρα ο βασιλιάς έδωσε διαταγή στους φουρναραίους του παλατιού να ζυμώσουν και να του ψήσουν «το πιο γλυκό ψωμί του κόσμου!» Έπεσαν με τα μούτρα στη δουλειά οι ψωμάδες σ' όλο το βασίλειο, ποιος θα κάμει στον βασιλιά το γλυκό ψωμί! Ζύμωσαν με ζάχαρη κι ανθόγαλα κάθε λογής ψωμιά και του τα ’</a:t>
            </a:r>
            <a:r>
              <a:rPr lang="el-GR" dirty="0" err="1" smtClean="0"/>
              <a:t>φερναν</a:t>
            </a:r>
            <a:r>
              <a:rPr lang="el-GR" dirty="0" smtClean="0"/>
              <a:t> στο παλάτι να τα δοκιμάσει. </a:t>
            </a:r>
            <a:endParaRPr lang="en-US" dirty="0"/>
          </a:p>
        </p:txBody>
      </p:sp>
      <p:pic>
        <p:nvPicPr>
          <p:cNvPr id="6146" name="Picture 2" descr="Kneading Dough Stock Illustrations – 366 Kneading Dough Stock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193" y="189185"/>
            <a:ext cx="2785241" cy="278524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aker with bread Royalty Free Vector Image - Vector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94" b="8117"/>
          <a:stretch/>
        </p:blipFill>
        <p:spPr bwMode="auto">
          <a:xfrm>
            <a:off x="8740765" y="1974840"/>
            <a:ext cx="2934816" cy="273707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aker with bread Royalty Free Vector Image - VectorStock"/>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433" t="4328" r="13684" b="12983"/>
          <a:stretch/>
        </p:blipFill>
        <p:spPr bwMode="auto">
          <a:xfrm>
            <a:off x="5843751" y="3332864"/>
            <a:ext cx="2753711" cy="315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62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442" y="1163473"/>
            <a:ext cx="3965027" cy="4351338"/>
          </a:xfrm>
        </p:spPr>
        <p:txBody>
          <a:bodyPr/>
          <a:lstStyle/>
          <a:p>
            <a:pPr marL="0" indent="0">
              <a:buNone/>
            </a:pPr>
            <a:r>
              <a:rPr lang="el-GR" dirty="0" smtClean="0"/>
              <a:t>Ούτε κι ήθελε να τα φάει. Το ’να του μύριζε, τ’ άλλο του βρομούσε. Ώσπου μια μέρα, έξω φρενών ο βασιλιάς, έστειλε ανθρώπους του να πάνε να βρούνε τον γέροντα και να τον ξαναφέρουνε μπροστά του. Έτσι λοιπόν κι έγινε.</a:t>
            </a:r>
            <a:endParaRPr lang="en-US" dirty="0" smtClean="0"/>
          </a:p>
          <a:p>
            <a:pPr marL="0" indent="0">
              <a:buNone/>
            </a:pPr>
            <a:endParaRPr lang="en-US" dirty="0"/>
          </a:p>
        </p:txBody>
      </p:sp>
      <p:pic>
        <p:nvPicPr>
          <p:cNvPr id="7170" name="Picture 2" descr="Baker Royalty Free Vector Image - Vector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281" b="7713"/>
          <a:stretch/>
        </p:blipFill>
        <p:spPr bwMode="auto">
          <a:xfrm>
            <a:off x="4805406" y="2070537"/>
            <a:ext cx="3611200" cy="40254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artoon image of king with huge crown Royalty Free Vect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83" b="7522"/>
          <a:stretch/>
        </p:blipFill>
        <p:spPr bwMode="auto">
          <a:xfrm>
            <a:off x="8605792" y="378095"/>
            <a:ext cx="3097185" cy="4449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161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215" y="325821"/>
            <a:ext cx="6519040" cy="6295696"/>
          </a:xfrm>
        </p:spPr>
        <p:txBody>
          <a:bodyPr>
            <a:normAutofit fontScale="92500" lnSpcReduction="20000"/>
          </a:bodyPr>
          <a:lstStyle/>
          <a:p>
            <a:pPr>
              <a:buFontTx/>
              <a:buChar char="-"/>
            </a:pPr>
            <a:r>
              <a:rPr lang="el-GR" dirty="0" smtClean="0"/>
              <a:t>Θα </a:t>
            </a:r>
            <a:r>
              <a:rPr lang="el-GR" dirty="0" smtClean="0"/>
              <a:t>σε κρεμάσω που με ξεγέλασες! του φώναξε ο βασιλιάς μόλις τον είδε. </a:t>
            </a:r>
            <a:endParaRPr lang="el-GR" dirty="0"/>
          </a:p>
          <a:p>
            <a:pPr>
              <a:buFontTx/>
              <a:buChar char="-"/>
            </a:pPr>
            <a:r>
              <a:rPr lang="el-GR" dirty="0" smtClean="0"/>
              <a:t>Γιατί</a:t>
            </a:r>
            <a:r>
              <a:rPr lang="el-GR" dirty="0" smtClean="0"/>
              <a:t>, βασιλιά μου; τον ρώτησε ο </a:t>
            </a:r>
            <a:r>
              <a:rPr lang="el-GR" dirty="0" smtClean="0"/>
              <a:t>γέροντας.</a:t>
            </a:r>
          </a:p>
          <a:p>
            <a:pPr>
              <a:buFontTx/>
              <a:buChar char="-"/>
            </a:pPr>
            <a:r>
              <a:rPr lang="el-GR" dirty="0" smtClean="0"/>
              <a:t>Γιατί </a:t>
            </a:r>
            <a:r>
              <a:rPr lang="el-GR" dirty="0" smtClean="0"/>
              <a:t>το ψωμί που είπες να μου φτιάξουνε να φάω δε μου έκανε τίποτα! </a:t>
            </a:r>
            <a:endParaRPr lang="el-GR" dirty="0"/>
          </a:p>
          <a:p>
            <a:pPr>
              <a:buFontTx/>
              <a:buChar char="-"/>
            </a:pPr>
            <a:r>
              <a:rPr lang="el-GR" dirty="0" smtClean="0"/>
              <a:t>Μπα</a:t>
            </a:r>
            <a:r>
              <a:rPr lang="el-GR" dirty="0" smtClean="0"/>
              <a:t>; έκαμε ο γέροντας, φαίνεται πως το ψωμί που σου ζύμωσαν, δεν ήταν τόσο γλυκό όσο έπρεπε! Ο βασιλιάς ήταν πάλι έτοιμος ν' αγριέψει, μα είδε τον γέρο που κάτι συλλογιζότανε, και περίμενε. </a:t>
            </a:r>
            <a:endParaRPr lang="el-GR" dirty="0"/>
          </a:p>
          <a:p>
            <a:pPr>
              <a:buFontTx/>
              <a:buChar char="-"/>
            </a:pPr>
            <a:r>
              <a:rPr lang="el-GR" dirty="0" smtClean="0"/>
              <a:t>Άκουσε</a:t>
            </a:r>
            <a:r>
              <a:rPr lang="el-GR" dirty="0" smtClean="0"/>
              <a:t>, βασιλιά μου, του λέει ο γέροντας </a:t>
            </a:r>
            <a:r>
              <a:rPr lang="el-GR" dirty="0" err="1" smtClean="0"/>
              <a:t>ύστερ</a:t>
            </a:r>
            <a:r>
              <a:rPr lang="el-GR" dirty="0" smtClean="0"/>
              <a:t>’ από λίγο. Αν θέλεις να δοκιμάσεις στ’ αληθινά το ψωμί που θα σε γιατρέψει, πρέπει να ’</a:t>
            </a:r>
            <a:r>
              <a:rPr lang="el-GR" dirty="0" err="1" smtClean="0"/>
              <a:t>ρθεις</a:t>
            </a:r>
            <a:r>
              <a:rPr lang="el-GR" dirty="0" smtClean="0"/>
              <a:t> μαζί μου για τρεις μέρες μονάχα και να κάνεις ό,τι σου λέω. Αν δε γίνεις καλά, είσαι ελεύτερος να μου πάρεις το κεφάλι! Κι ο βασιλιάς, παιδί μου, θέλοντας και μη, δέχτηκε να πάει μαζί με τον παράξενο γέροντα εκεί που του ’</a:t>
            </a:r>
            <a:r>
              <a:rPr lang="el-GR" dirty="0" err="1" smtClean="0"/>
              <a:t>λεγε</a:t>
            </a:r>
            <a:r>
              <a:rPr lang="el-GR" dirty="0" smtClean="0"/>
              <a:t>.</a:t>
            </a:r>
            <a:endParaRPr lang="en-US" dirty="0"/>
          </a:p>
        </p:txBody>
      </p:sp>
      <p:pic>
        <p:nvPicPr>
          <p:cNvPr id="4" name="Picture 2" descr="Cartoon image of king with huge crown Royalty Free Vect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83" b="7522"/>
          <a:stretch/>
        </p:blipFill>
        <p:spPr bwMode="auto">
          <a:xfrm>
            <a:off x="7012060" y="399393"/>
            <a:ext cx="2394647" cy="34401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Old Wise Man Royalty Free Cliparts, Vectors, And Stock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6707" y="3111062"/>
            <a:ext cx="2610122" cy="3403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634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848" y="669373"/>
            <a:ext cx="3218794" cy="5726057"/>
          </a:xfrm>
        </p:spPr>
        <p:txBody>
          <a:bodyPr>
            <a:normAutofit/>
          </a:bodyPr>
          <a:lstStyle/>
          <a:p>
            <a:pPr marL="0" indent="0">
              <a:buNone/>
            </a:pPr>
            <a:r>
              <a:rPr lang="el-GR" dirty="0" smtClean="0"/>
              <a:t>Φόρεσε ο βασιλιάς φτωχικά ρούχα και παλιοπάπουτσα, πήρε κι ένα μπαστούνι στα χέρια του κι έφυγε κρυφά από το παλάτι, μακριά, κι επήγανε στον κάμπο, εκεί που καθόταν ο γέροντας, σε μια καλύβα, μέσα σ’ ένα χωράφι σπαρμένο.</a:t>
            </a:r>
            <a:endParaRPr lang="en-US" dirty="0"/>
          </a:p>
        </p:txBody>
      </p:sp>
      <p:pic>
        <p:nvPicPr>
          <p:cNvPr id="8202" name="Picture 10" descr="Vector Illustration Of An Autumn Sunrise Landscape With Wheat ..."/>
          <p:cNvPicPr>
            <a:picLocks noChangeAspect="1" noChangeArrowheads="1"/>
          </p:cNvPicPr>
          <p:nvPr/>
        </p:nvPicPr>
        <p:blipFill rotWithShape="1">
          <a:blip r:embed="rId2">
            <a:extLst>
              <a:ext uri="{28A0092B-C50C-407E-A947-70E740481C1C}">
                <a14:useLocalDpi xmlns:a14="http://schemas.microsoft.com/office/drawing/2010/main" val="0"/>
              </a:ext>
            </a:extLst>
          </a:blip>
          <a:srcRect l="-1" t="45689" r="63123" b="1"/>
          <a:stretch/>
        </p:blipFill>
        <p:spPr bwMode="auto">
          <a:xfrm>
            <a:off x="3987987" y="1019504"/>
            <a:ext cx="4131925" cy="45404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his Old Man Clipart| (31)++ Stunning Cliparts #TOMC | 4570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8258" y="1895379"/>
            <a:ext cx="3342509" cy="36645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ut or cabin on a white background Royalty Free Vector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1960" b="9851"/>
          <a:stretch/>
        </p:blipFill>
        <p:spPr bwMode="auto">
          <a:xfrm>
            <a:off x="4826205" y="1019504"/>
            <a:ext cx="2455490" cy="210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828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1237</Words>
  <Application>Microsoft Office PowerPoint</Application>
  <PresentationFormat>Widescreen</PresentationFormat>
  <Paragraphs>32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 Το πιο γλυκό ψωμί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πιο γλυκό ψωμί</dc:title>
  <dc:creator>nmnicolina@gmail.com</dc:creator>
  <cp:lastModifiedBy>nmnicolina@gmail.com</cp:lastModifiedBy>
  <cp:revision>28</cp:revision>
  <dcterms:created xsi:type="dcterms:W3CDTF">2020-03-28T14:18:56Z</dcterms:created>
  <dcterms:modified xsi:type="dcterms:W3CDTF">2020-04-04T16:14:50Z</dcterms:modified>
</cp:coreProperties>
</file>