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8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8" r:id="rId29"/>
    <p:sldId id="261" r:id="rId3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9933"/>
    <a:srgbClr val="006666"/>
    <a:srgbClr val="FF3300"/>
    <a:srgbClr val="CC0099"/>
    <a:srgbClr val="003399"/>
    <a:srgbClr val="009999"/>
    <a:srgbClr val="0033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F4B2-D85B-40FB-9AA5-214CB4E5B3BF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5646-C8A2-44AD-85B1-993D09300B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81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F4B2-D85B-40FB-9AA5-214CB4E5B3BF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5646-C8A2-44AD-85B1-993D09300B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416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F4B2-D85B-40FB-9AA5-214CB4E5B3BF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5646-C8A2-44AD-85B1-993D09300B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851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F4B2-D85B-40FB-9AA5-214CB4E5B3BF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5646-C8A2-44AD-85B1-993D09300B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04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F4B2-D85B-40FB-9AA5-214CB4E5B3BF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5646-C8A2-44AD-85B1-993D09300B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13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F4B2-D85B-40FB-9AA5-214CB4E5B3BF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5646-C8A2-44AD-85B1-993D09300B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72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F4B2-D85B-40FB-9AA5-214CB4E5B3BF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5646-C8A2-44AD-85B1-993D09300B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769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F4B2-D85B-40FB-9AA5-214CB4E5B3BF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5646-C8A2-44AD-85B1-993D09300B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3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F4B2-D85B-40FB-9AA5-214CB4E5B3BF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5646-C8A2-44AD-85B1-993D09300B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307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F4B2-D85B-40FB-9AA5-214CB4E5B3BF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5646-C8A2-44AD-85B1-993D09300B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590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F4B2-D85B-40FB-9AA5-214CB4E5B3BF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5646-C8A2-44AD-85B1-993D09300B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539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F4B2-D85B-40FB-9AA5-214CB4E5B3BF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F5646-C8A2-44AD-85B1-993D09300B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337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gif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blue borders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0" y="576619"/>
            <a:ext cx="10985678" cy="55894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4"/>
          <p:cNvSpPr txBox="1"/>
          <p:nvPr/>
        </p:nvSpPr>
        <p:spPr>
          <a:xfrm>
            <a:off x="1210614" y="1262130"/>
            <a:ext cx="9813701" cy="210920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l-GR" sz="72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Η μαγική συνταγή</a:t>
            </a:r>
            <a:endParaRPr lang="el-GR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2408349" y="2902838"/>
            <a:ext cx="7481786" cy="1759314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4800" b="1" i="1" u="sng" dirty="0">
                <a:solidFill>
                  <a:srgbClr val="0099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για </a:t>
            </a:r>
            <a:r>
              <a:rPr lang="el-GR" sz="4800" b="1" i="1" u="sng" dirty="0">
                <a:solidFill>
                  <a:srgbClr val="0099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έναν υγιεινό τρόπο ζωής</a:t>
            </a:r>
            <a:endParaRPr lang="el-GR" sz="4800" dirty="0">
              <a:solidFill>
                <a:srgbClr val="00999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Image result for καζάνι clipar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81" y="3780474"/>
            <a:ext cx="1532239" cy="19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393837" y="4211668"/>
            <a:ext cx="205946" cy="12771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9868930" y="4003589"/>
            <a:ext cx="279877" cy="4434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15" name="Picture 14" descr="Image result for καζάνι clipar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241" y="3759999"/>
            <a:ext cx="1532239" cy="19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0850986" y="4118388"/>
            <a:ext cx="205946" cy="12771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592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0789"/>
            <a:ext cx="10515600" cy="5526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b="1" dirty="0">
                <a:solidFill>
                  <a:srgbClr val="003366"/>
                </a:solidFill>
              </a:rPr>
              <a:t>Για να έχω κόκαλα γερά τρώω  γαλακτοκομικά. </a:t>
            </a:r>
            <a:endParaRPr lang="el-GR" sz="60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l-GR" sz="60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pPr marL="0" indent="0">
              <a:buNone/>
            </a:pPr>
            <a:endParaRPr lang="el-GR" sz="66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pPr marL="0" indent="0">
              <a:buNone/>
            </a:pPr>
            <a:endParaRPr lang="el-GR" sz="6600" dirty="0">
              <a:solidFill>
                <a:srgbClr val="003366"/>
              </a:solidFill>
              <a:latin typeface="MariaAvraam" panose="02000000000000000000" pitchFamily="2" charset="0"/>
            </a:endParaRPr>
          </a:p>
        </p:txBody>
      </p:sp>
      <p:pic>
        <p:nvPicPr>
          <p:cNvPr id="5" name="Picture 4" descr="Image result for milk products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2" y="2968700"/>
            <a:ext cx="3927598" cy="2530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59440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0789"/>
            <a:ext cx="10515600" cy="5526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b="1" dirty="0">
                <a:solidFill>
                  <a:srgbClr val="003366"/>
                </a:solidFill>
              </a:rPr>
              <a:t>Για </a:t>
            </a:r>
            <a:r>
              <a:rPr lang="el-GR" sz="6000" b="1">
                <a:solidFill>
                  <a:srgbClr val="003366"/>
                </a:solidFill>
              </a:rPr>
              <a:t>να γίνεις </a:t>
            </a:r>
            <a:r>
              <a:rPr lang="el-GR" sz="6000" b="1" dirty="0">
                <a:solidFill>
                  <a:srgbClr val="003366"/>
                </a:solidFill>
              </a:rPr>
              <a:t>δυνατός τα ................. σου να τα τρως.</a:t>
            </a: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nextslide">
                  <a:snd r:embed="rId2" name="applause.wav"/>
                </a:hlinkClick>
              </a:rPr>
              <a:t>όσπρια</a:t>
            </a:r>
            <a:endParaRPr lang="el-GR" sz="6000" i="1" dirty="0">
              <a:solidFill>
                <a:srgbClr val="0070C0"/>
              </a:solidFill>
            </a:endParaRP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lastslide">
                  <a:snd r:embed="rId3" name="laser.wav"/>
                </a:hlinkClick>
              </a:rPr>
              <a:t>δημητριακά</a:t>
            </a:r>
            <a:endParaRPr lang="el-GR" sz="6000" i="1" dirty="0">
              <a:solidFill>
                <a:srgbClr val="0070C0"/>
              </a:solidFill>
            </a:endParaRP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lastslide">
                  <a:snd r:embed="rId3" name="laser.wav"/>
                </a:hlinkClick>
              </a:rPr>
              <a:t>ψάρια</a:t>
            </a:r>
            <a:r>
              <a:rPr lang="el-GR" sz="6000" i="1" dirty="0">
                <a:solidFill>
                  <a:srgbClr val="0070C0"/>
                </a:solidFill>
              </a:rPr>
              <a:t> </a:t>
            </a:r>
          </a:p>
          <a:p>
            <a:endParaRPr lang="el-GR" sz="60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endParaRPr lang="el-GR" sz="66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pPr marL="0" indent="0">
              <a:buNone/>
            </a:pPr>
            <a:endParaRPr lang="el-GR" sz="6600" dirty="0">
              <a:solidFill>
                <a:srgbClr val="003366"/>
              </a:solidFill>
              <a:latin typeface="MariaAvraam" panose="02000000000000000000" pitchFamily="2" charset="0"/>
            </a:endParaRPr>
          </a:p>
        </p:txBody>
      </p:sp>
      <p:pic>
        <p:nvPicPr>
          <p:cNvPr id="8" name="Picture 7" descr="Image result for δημητριακά clip 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538" y="3536848"/>
            <a:ext cx="1068070" cy="71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όσπρια clip 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42" y="2600414"/>
            <a:ext cx="896620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cooked fish clip ar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75" y="4610999"/>
            <a:ext cx="724535" cy="611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721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b="1" dirty="0">
                <a:solidFill>
                  <a:srgbClr val="CC0099"/>
                </a:solidFill>
                <a:latin typeface="+mn-lt"/>
              </a:rPr>
              <a:t>Μπράβο!! Πολύ σωστά!!</a:t>
            </a:r>
          </a:p>
        </p:txBody>
      </p:sp>
      <p:pic>
        <p:nvPicPr>
          <p:cNvPr id="6146" name="Picture 2" descr="Image result for jumping happy boy clip 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02" y="1825625"/>
            <a:ext cx="406959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6984" y="5840627"/>
            <a:ext cx="52227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9154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0789"/>
            <a:ext cx="10515600" cy="5526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b="1" dirty="0">
                <a:solidFill>
                  <a:srgbClr val="003366"/>
                </a:solidFill>
              </a:rPr>
              <a:t>Για να γίνεις δυνατός τα όσπρια σου να τα τρως.</a:t>
            </a:r>
          </a:p>
          <a:p>
            <a:pPr marL="0" indent="0">
              <a:buNone/>
            </a:pPr>
            <a:r>
              <a:rPr lang="el-GR" sz="6000" i="1" dirty="0">
                <a:solidFill>
                  <a:srgbClr val="0070C0"/>
                </a:solidFill>
                <a:latin typeface="MariaAvraam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l-GR" sz="60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endParaRPr lang="el-GR" sz="66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pPr marL="0" indent="0">
              <a:buNone/>
            </a:pPr>
            <a:endParaRPr lang="el-GR" sz="6600" dirty="0">
              <a:solidFill>
                <a:srgbClr val="003366"/>
              </a:solidFill>
              <a:latin typeface="MariaAvraam" panose="02000000000000000000" pitchFamily="2" charset="0"/>
            </a:endParaRPr>
          </a:p>
        </p:txBody>
      </p:sp>
      <p:pic>
        <p:nvPicPr>
          <p:cNvPr id="6" name="Picture 5" descr="Image result for όσπρια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49" y="3026128"/>
            <a:ext cx="3468102" cy="2911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08830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661299"/>
            <a:ext cx="10515600" cy="5526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b="1" dirty="0">
                <a:solidFill>
                  <a:srgbClr val="003366"/>
                </a:solidFill>
              </a:rPr>
              <a:t>.................. και ...................... απ’ το γιαλό, για κοφτερό μυαλό.</a:t>
            </a: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nextslide">
                  <a:snd r:embed="rId2" name="applause.wav"/>
                </a:hlinkClick>
              </a:rPr>
              <a:t>ψάρι </a:t>
            </a:r>
            <a:r>
              <a:rPr lang="el-GR" sz="6000" b="1" dirty="0">
                <a:solidFill>
                  <a:srgbClr val="003366"/>
                </a:solidFill>
                <a:hlinkClick r:id="" action="ppaction://hlinkshowjump?jump=nextslide">
                  <a:snd r:embed="rId2" name="applause.wav"/>
                </a:hlinkClick>
              </a:rPr>
              <a:t>και</a:t>
            </a:r>
            <a:r>
              <a:rPr lang="el-GR" sz="6000" b="1" dirty="0">
                <a:solidFill>
                  <a:srgbClr val="0070C0"/>
                </a:solidFill>
                <a:hlinkClick r:id="" action="ppaction://hlinkshowjump?jump=nextslide">
                  <a:snd r:embed="rId2" name="applause.wav"/>
                </a:hlinkClick>
              </a:rPr>
              <a:t> </a:t>
            </a:r>
            <a:r>
              <a:rPr lang="el-GR" sz="6000" i="1" dirty="0">
                <a:solidFill>
                  <a:srgbClr val="0070C0"/>
                </a:solidFill>
                <a:hlinkClick r:id="" action="ppaction://hlinkshowjump?jump=nextslide">
                  <a:snd r:embed="rId2" name="applause.wav"/>
                </a:hlinkClick>
              </a:rPr>
              <a:t>θαλασσινά</a:t>
            </a:r>
            <a:endParaRPr lang="el-GR" sz="6000" i="1" dirty="0">
              <a:solidFill>
                <a:srgbClr val="0070C0"/>
              </a:solidFill>
            </a:endParaRP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lastslide">
                  <a:snd r:embed="rId3" name="laser.wav"/>
                </a:hlinkClick>
              </a:rPr>
              <a:t>γάλα </a:t>
            </a:r>
            <a:r>
              <a:rPr lang="el-GR" sz="6000" b="1" dirty="0">
                <a:solidFill>
                  <a:srgbClr val="003366"/>
                </a:solidFill>
                <a:hlinkClick r:id="" action="ppaction://hlinkshowjump?jump=lastslide">
                  <a:snd r:embed="rId3" name="laser.wav"/>
                </a:hlinkClick>
              </a:rPr>
              <a:t>και</a:t>
            </a:r>
            <a:r>
              <a:rPr lang="el-GR" sz="6000" i="1" dirty="0">
                <a:solidFill>
                  <a:srgbClr val="0070C0"/>
                </a:solidFill>
                <a:hlinkClick r:id="" action="ppaction://hlinkshowjump?jump=lastslide">
                  <a:snd r:embed="rId3" name="laser.wav"/>
                </a:hlinkClick>
              </a:rPr>
              <a:t> γαλακτοκομικά</a:t>
            </a:r>
            <a:endParaRPr lang="el-GR" sz="6000" i="1" dirty="0">
              <a:solidFill>
                <a:srgbClr val="0070C0"/>
              </a:solidFill>
            </a:endParaRP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lastslide">
                  <a:snd r:embed="rId3" name="laser.wav"/>
                </a:hlinkClick>
              </a:rPr>
              <a:t>φρούτα </a:t>
            </a:r>
            <a:r>
              <a:rPr lang="el-GR" sz="6000" b="1" dirty="0">
                <a:solidFill>
                  <a:srgbClr val="003366"/>
                </a:solidFill>
                <a:hlinkClick r:id="" action="ppaction://hlinkshowjump?jump=lastslide">
                  <a:snd r:embed="rId3" name="laser.wav"/>
                </a:hlinkClick>
              </a:rPr>
              <a:t>και</a:t>
            </a:r>
            <a:r>
              <a:rPr lang="el-GR" sz="6000" i="1" dirty="0">
                <a:solidFill>
                  <a:srgbClr val="0070C0"/>
                </a:solidFill>
                <a:hlinkClick r:id="" action="ppaction://hlinkshowjump?jump=lastslide">
                  <a:snd r:embed="rId3" name="laser.wav"/>
                </a:hlinkClick>
              </a:rPr>
              <a:t> λαχανικά</a:t>
            </a:r>
            <a:endParaRPr lang="el-GR" sz="6000" i="1" dirty="0">
              <a:solidFill>
                <a:srgbClr val="0070C0"/>
              </a:solidFill>
            </a:endParaRPr>
          </a:p>
          <a:p>
            <a:endParaRPr lang="el-GR" sz="60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endParaRPr lang="el-GR" sz="66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pPr marL="0" indent="0">
              <a:buNone/>
            </a:pPr>
            <a:endParaRPr lang="el-GR" sz="6600" dirty="0">
              <a:solidFill>
                <a:srgbClr val="003366"/>
              </a:solidFill>
              <a:latin typeface="MariaAvraam" panose="02000000000000000000" pitchFamily="2" charset="0"/>
            </a:endParaRPr>
          </a:p>
        </p:txBody>
      </p:sp>
      <p:pic>
        <p:nvPicPr>
          <p:cNvPr id="4" name="Picture 3" descr="Image result for cooked fish clip 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78" y="3424386"/>
            <a:ext cx="724535" cy="6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milk products clip 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27" y="4267445"/>
            <a:ext cx="906145" cy="90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fruits and vegetables clip ar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147" y="5383797"/>
            <a:ext cx="858520" cy="889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140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b="1" dirty="0">
                <a:solidFill>
                  <a:srgbClr val="CC0099"/>
                </a:solidFill>
                <a:latin typeface="+mn-lt"/>
              </a:rPr>
              <a:t>Μπράβο!! Πολύ σωστά!!</a:t>
            </a:r>
          </a:p>
        </p:txBody>
      </p:sp>
      <p:pic>
        <p:nvPicPr>
          <p:cNvPr id="6146" name="Picture 2" descr="Image result for jumping happy boy clip 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02" y="1825625"/>
            <a:ext cx="406959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6984" y="5840627"/>
            <a:ext cx="52227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2058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0789"/>
            <a:ext cx="10515600" cy="5526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b="1" dirty="0">
                <a:solidFill>
                  <a:srgbClr val="003366"/>
                </a:solidFill>
              </a:rPr>
              <a:t>Ψάρια και θαλασσινά απ’ το γιαλό, για κοφτερό μυαλό.</a:t>
            </a:r>
          </a:p>
          <a:p>
            <a:endParaRPr lang="el-GR" sz="60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endParaRPr lang="el-GR" sz="66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pPr marL="0" indent="0">
              <a:buNone/>
            </a:pPr>
            <a:endParaRPr lang="el-GR" sz="6600" dirty="0">
              <a:solidFill>
                <a:srgbClr val="003366"/>
              </a:solidFill>
              <a:latin typeface="MariaAvraam" panose="02000000000000000000" pitchFamily="2" charset="0"/>
            </a:endParaRPr>
          </a:p>
        </p:txBody>
      </p:sp>
      <p:pic>
        <p:nvPicPr>
          <p:cNvPr id="4" name="Picture 3" descr="Image result for cooked fish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30" y="2620970"/>
            <a:ext cx="3792340" cy="3341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45473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0789"/>
            <a:ext cx="10515600" cy="5526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b="1" dirty="0">
                <a:solidFill>
                  <a:srgbClr val="003366"/>
                </a:solidFill>
              </a:rPr>
              <a:t>Στην ομάδα του ................ μπορείς πρωτεΐνες και σίδηρο να βρεις.</a:t>
            </a: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lastslide">
                  <a:snd r:embed="rId2" name="laser.wav"/>
                </a:hlinkClick>
              </a:rPr>
              <a:t>ψαριού</a:t>
            </a: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lastslide">
                  <a:snd r:embed="rId2" name="laser.wav"/>
                </a:hlinkClick>
              </a:rPr>
              <a:t>νερού</a:t>
            </a:r>
            <a:endParaRPr lang="el-GR" sz="6000" i="1" dirty="0">
              <a:solidFill>
                <a:srgbClr val="0070C0"/>
              </a:solidFill>
            </a:endParaRP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nextslide">
                  <a:snd r:embed="rId3" name="applause.wav"/>
                </a:hlinkClick>
              </a:rPr>
              <a:t>κρέατος</a:t>
            </a:r>
            <a:endParaRPr lang="el-GR" sz="6000" i="1" dirty="0">
              <a:solidFill>
                <a:srgbClr val="0070C0"/>
              </a:solidFill>
            </a:endParaRPr>
          </a:p>
          <a:p>
            <a:endParaRPr lang="el-GR" sz="60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endParaRPr lang="el-GR" sz="66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pPr marL="0" indent="0">
              <a:buNone/>
            </a:pPr>
            <a:endParaRPr lang="el-GR" sz="6600" dirty="0">
              <a:solidFill>
                <a:srgbClr val="003366"/>
              </a:solidFill>
              <a:latin typeface="MariaAvraam" panose="02000000000000000000" pitchFamily="2" charset="0"/>
            </a:endParaRPr>
          </a:p>
        </p:txBody>
      </p:sp>
      <p:pic>
        <p:nvPicPr>
          <p:cNvPr id="9" name="Picture 8" descr="Image result for cooked fish clip 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49" y="3413876"/>
            <a:ext cx="724535" cy="6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elated 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49" y="5280272"/>
            <a:ext cx="820420" cy="82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water jug clip ar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950" y="4192134"/>
            <a:ext cx="676275" cy="921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518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b="1" dirty="0">
                <a:solidFill>
                  <a:srgbClr val="CC0099"/>
                </a:solidFill>
                <a:latin typeface="+mn-lt"/>
              </a:rPr>
              <a:t>Μπράβο!! Πολύ σωστά!!</a:t>
            </a:r>
          </a:p>
        </p:txBody>
      </p:sp>
      <p:pic>
        <p:nvPicPr>
          <p:cNvPr id="6146" name="Picture 2" descr="Image result for jumping happy boy clip 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02" y="1825625"/>
            <a:ext cx="406959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6984" y="5840627"/>
            <a:ext cx="52227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3087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0789"/>
            <a:ext cx="10515600" cy="5526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b="1" dirty="0">
                <a:solidFill>
                  <a:srgbClr val="003366"/>
                </a:solidFill>
              </a:rPr>
              <a:t>Στην ομάδα του κρέατος μπορείς πρωτεΐνες και σίδηρο να βρεις.</a:t>
            </a:r>
          </a:p>
          <a:p>
            <a:pPr marL="0" indent="0">
              <a:buNone/>
            </a:pPr>
            <a:endParaRPr lang="el-GR" sz="60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endParaRPr lang="el-GR" sz="66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pPr marL="0" indent="0">
              <a:buNone/>
            </a:pPr>
            <a:endParaRPr lang="el-GR" sz="6600" dirty="0">
              <a:solidFill>
                <a:srgbClr val="003366"/>
              </a:solidFill>
              <a:latin typeface="MariaAvraam" panose="02000000000000000000" pitchFamily="2" charset="0"/>
            </a:endParaRPr>
          </a:p>
        </p:txBody>
      </p:sp>
      <p:pic>
        <p:nvPicPr>
          <p:cNvPr id="10" name="Picture 9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35" y="3413876"/>
            <a:ext cx="3020329" cy="255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80663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b="1" dirty="0">
                <a:solidFill>
                  <a:srgbClr val="003366"/>
                </a:solidFill>
              </a:rPr>
              <a:t>Για ενέργεια καθημερινά, βάζω στο πιάτο μου .....................</a:t>
            </a:r>
            <a:endParaRPr lang="en-US" sz="6000" b="1" dirty="0">
              <a:solidFill>
                <a:srgbClr val="003366"/>
              </a:solidFill>
            </a:endParaRP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lastslide">
                  <a:snd r:embed="rId2" name="laser.wav"/>
                </a:hlinkClick>
              </a:rPr>
              <a:t>νερό</a:t>
            </a:r>
            <a:endParaRPr lang="el-GR" sz="6000" i="1" dirty="0">
              <a:solidFill>
                <a:srgbClr val="0070C0"/>
              </a:solidFill>
            </a:endParaRP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nextslide">
                  <a:snd r:embed="rId3" name="applause.wav"/>
                </a:hlinkClick>
              </a:rPr>
              <a:t>δημητριακά</a:t>
            </a:r>
            <a:r>
              <a:rPr lang="el-GR" sz="6000" i="1" dirty="0">
                <a:solidFill>
                  <a:srgbClr val="0070C0"/>
                </a:solidFill>
              </a:rPr>
              <a:t> </a:t>
            </a: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lastslide">
                  <a:snd r:embed="rId2" name="laser.wav"/>
                </a:hlinkClick>
              </a:rPr>
              <a:t>όσπρια</a:t>
            </a:r>
            <a:endParaRPr lang="el-GR" sz="6000" i="1" dirty="0">
              <a:solidFill>
                <a:srgbClr val="0070C0"/>
              </a:solidFill>
            </a:endParaRPr>
          </a:p>
          <a:p>
            <a:endParaRPr lang="el-GR" sz="6600" dirty="0">
              <a:latin typeface="MariaAvraam" panose="02000000000000000000" pitchFamily="2" charset="0"/>
            </a:endParaRPr>
          </a:p>
        </p:txBody>
      </p:sp>
      <p:pic>
        <p:nvPicPr>
          <p:cNvPr id="4" name="Picture 3" descr="Image result for water jug clip 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98" y="2471896"/>
            <a:ext cx="676275" cy="92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δημητριακά clip 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79" y="3543443"/>
            <a:ext cx="1068070" cy="71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όσπρια clip ar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94" y="4582424"/>
            <a:ext cx="896620" cy="672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828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0789"/>
            <a:ext cx="10515600" cy="5526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b="1" dirty="0">
                <a:solidFill>
                  <a:srgbClr val="003366"/>
                </a:solidFill>
              </a:rPr>
              <a:t>Από όλα τα ................., προτιμώ τα σπιτικά.</a:t>
            </a: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nextslide">
                  <a:snd r:embed="rId2" name="applause.wav"/>
                </a:hlinkClick>
              </a:rPr>
              <a:t>γλυκά</a:t>
            </a:r>
            <a:endParaRPr lang="el-GR" sz="6000" i="1" dirty="0">
              <a:solidFill>
                <a:srgbClr val="0070C0"/>
              </a:solidFill>
            </a:endParaRP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lastslide">
                  <a:snd r:embed="rId3" name="laser.wav"/>
                </a:hlinkClick>
              </a:rPr>
              <a:t>γαλακτοκομικά</a:t>
            </a: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lastslide">
                  <a:snd r:embed="rId3" name="laser.wav"/>
                </a:hlinkClick>
              </a:rPr>
              <a:t>δημητριακά</a:t>
            </a:r>
            <a:endParaRPr lang="el-GR" sz="60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l-GR" sz="60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endParaRPr lang="el-GR" sz="66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pPr marL="0" indent="0">
              <a:buNone/>
            </a:pPr>
            <a:endParaRPr lang="el-GR" sz="6600" dirty="0">
              <a:solidFill>
                <a:srgbClr val="003366"/>
              </a:solidFill>
              <a:latin typeface="MariaAvraam" panose="02000000000000000000" pitchFamily="2" charset="0"/>
            </a:endParaRPr>
          </a:p>
        </p:txBody>
      </p:sp>
      <p:pic>
        <p:nvPicPr>
          <p:cNvPr id="5" name="Picture 4" descr="Image result for milk products clip 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13876"/>
            <a:ext cx="906145" cy="90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cake clip 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500" y="2639082"/>
            <a:ext cx="80137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δημητριακά clip ar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30" y="4488848"/>
            <a:ext cx="1068070" cy="71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684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b="1" dirty="0">
                <a:solidFill>
                  <a:srgbClr val="CC0099"/>
                </a:solidFill>
                <a:latin typeface="+mn-lt"/>
              </a:rPr>
              <a:t>Μπράβο!! Πολύ σωστά!!</a:t>
            </a:r>
          </a:p>
        </p:txBody>
      </p:sp>
      <p:pic>
        <p:nvPicPr>
          <p:cNvPr id="6146" name="Picture 2" descr="Image result for jumping happy boy clip 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02" y="1825625"/>
            <a:ext cx="406959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6984" y="5840627"/>
            <a:ext cx="52227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4784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0789"/>
            <a:ext cx="10515600" cy="5526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b="1" dirty="0">
                <a:solidFill>
                  <a:srgbClr val="003366"/>
                </a:solidFill>
              </a:rPr>
              <a:t>Από όλα τα γλυκά, προτιμώ τα σπιτικά.</a:t>
            </a:r>
          </a:p>
          <a:p>
            <a:pPr marL="0" indent="0">
              <a:buNone/>
            </a:pPr>
            <a:endParaRPr lang="el-GR" sz="60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endParaRPr lang="el-GR" sz="66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pPr marL="0" indent="0">
              <a:buNone/>
            </a:pPr>
            <a:endParaRPr lang="el-GR" sz="6600" dirty="0">
              <a:solidFill>
                <a:srgbClr val="003366"/>
              </a:solidFill>
              <a:latin typeface="MariaAvraam" panose="02000000000000000000" pitchFamily="2" charset="0"/>
            </a:endParaRPr>
          </a:p>
        </p:txBody>
      </p:sp>
      <p:pic>
        <p:nvPicPr>
          <p:cNvPr id="7" name="Picture 6" descr="Image result for cake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04" y="2497897"/>
            <a:ext cx="4053992" cy="347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67506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0789"/>
            <a:ext cx="10515600" cy="552617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6000" b="1" dirty="0">
                <a:solidFill>
                  <a:srgbClr val="009999"/>
                </a:solidFill>
              </a:rPr>
              <a:t>Σαν να δίψασα λιγάκι....… για </a:t>
            </a:r>
            <a:r>
              <a:rPr lang="el-GR" sz="6000" b="1">
                <a:solidFill>
                  <a:srgbClr val="009999"/>
                </a:solidFill>
              </a:rPr>
              <a:t>να πιώ </a:t>
            </a:r>
            <a:r>
              <a:rPr lang="el-GR" sz="6000" b="1" dirty="0">
                <a:solidFill>
                  <a:srgbClr val="009999"/>
                </a:solidFill>
              </a:rPr>
              <a:t>λίγο .............. 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6000" b="1" dirty="0">
                <a:solidFill>
                  <a:srgbClr val="FF0066"/>
                </a:solidFill>
              </a:rPr>
              <a:t>Θυμάμαι πρωί και βράδυ, τα ................. να βουρτσίσω πάλι.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6000" b="1" dirty="0">
                <a:solidFill>
                  <a:srgbClr val="339933"/>
                </a:solidFill>
              </a:rPr>
              <a:t>Για να μεγαλώσω σωστά, ..................... καθημερινά.…</a:t>
            </a:r>
          </a:p>
          <a:p>
            <a:r>
              <a:rPr lang="el-GR" sz="6000" i="1" dirty="0">
                <a:solidFill>
                  <a:srgbClr val="0070C0"/>
                </a:solidFill>
                <a:hlinkClick r:id="rId2" action="ppaction://hlinksldjump">
                  <a:snd r:embed="rId3" name="applause.wav"/>
                </a:hlinkClick>
              </a:rPr>
              <a:t>νεράκι</a:t>
            </a:r>
            <a:endParaRPr lang="el-GR" sz="6000" i="1" dirty="0">
              <a:solidFill>
                <a:srgbClr val="0070C0"/>
              </a:solidFill>
            </a:endParaRPr>
          </a:p>
          <a:p>
            <a:r>
              <a:rPr lang="el-GR" sz="6000" i="1" dirty="0">
                <a:solidFill>
                  <a:srgbClr val="0070C0"/>
                </a:solidFill>
              </a:rPr>
              <a:t>κινούμαι</a:t>
            </a:r>
          </a:p>
          <a:p>
            <a:r>
              <a:rPr lang="el-GR" sz="6000" i="1" dirty="0">
                <a:solidFill>
                  <a:srgbClr val="0070C0"/>
                </a:solidFill>
                <a:hlinkClick r:id="rId4" action="ppaction://hlinksldjump">
                  <a:snd r:embed="rId3" name="applause.wav"/>
                </a:hlinkClick>
              </a:rPr>
              <a:t>δόντια</a:t>
            </a:r>
            <a:endParaRPr lang="el-GR" sz="6000" i="1" dirty="0">
              <a:solidFill>
                <a:srgbClr val="0070C0"/>
              </a:solidFill>
            </a:endParaRPr>
          </a:p>
          <a:p>
            <a:endParaRPr lang="el-GR" sz="6000" i="1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endParaRPr lang="el-GR" sz="60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endParaRPr lang="el-GR" sz="66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pPr marL="0" indent="0">
              <a:buNone/>
            </a:pPr>
            <a:endParaRPr lang="el-GR" sz="6600" dirty="0">
              <a:solidFill>
                <a:srgbClr val="003366"/>
              </a:solidFill>
              <a:latin typeface="MariaAvra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4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0789"/>
            <a:ext cx="10515600" cy="552617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6000" b="1" dirty="0">
                <a:solidFill>
                  <a:srgbClr val="009999"/>
                </a:solidFill>
              </a:rPr>
              <a:t>Σαν να δίψασα λιγάκι....… για να πιώ λίγο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6000" i="1" dirty="0">
                <a:solidFill>
                  <a:srgbClr val="009999"/>
                </a:solidFill>
              </a:rPr>
              <a:t>νεράκι....</a:t>
            </a:r>
            <a:endParaRPr lang="el-GR" sz="6000" b="1" dirty="0">
              <a:solidFill>
                <a:srgbClr val="009999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l-GR" sz="6000" b="1" dirty="0">
                <a:solidFill>
                  <a:srgbClr val="FF0066"/>
                </a:solidFill>
              </a:rPr>
              <a:t>Θυμάμαι πρωί και βράδυ, τα ................. να βουρτσίσω πάλι.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6000" b="1" dirty="0">
                <a:solidFill>
                  <a:srgbClr val="339933"/>
                </a:solidFill>
              </a:rPr>
              <a:t>Για να μεγαλώσω σωστά, ..................... καθημερινά.…</a:t>
            </a:r>
          </a:p>
          <a:p>
            <a:r>
              <a:rPr lang="el-GR" sz="6000" i="1" dirty="0">
                <a:solidFill>
                  <a:srgbClr val="0070C0"/>
                </a:solidFill>
              </a:rPr>
              <a:t>νεράκι</a:t>
            </a:r>
          </a:p>
          <a:p>
            <a:r>
              <a:rPr lang="el-GR" sz="6000" i="1" dirty="0">
                <a:solidFill>
                  <a:srgbClr val="0070C0"/>
                </a:solidFill>
              </a:rPr>
              <a:t>κινούμαι</a:t>
            </a:r>
          </a:p>
          <a:p>
            <a:r>
              <a:rPr lang="el-GR" sz="6000" i="1" dirty="0">
                <a:solidFill>
                  <a:srgbClr val="0070C0"/>
                </a:solidFill>
                <a:hlinkClick r:id="rId2" action="ppaction://hlinksldjump">
                  <a:snd r:embed="rId3" name="applause.wav"/>
                </a:hlinkClick>
              </a:rPr>
              <a:t>δόντια</a:t>
            </a:r>
            <a:endParaRPr lang="el-GR" sz="6000" i="1" dirty="0">
              <a:solidFill>
                <a:srgbClr val="0070C0"/>
              </a:solidFill>
            </a:endParaRPr>
          </a:p>
          <a:p>
            <a:endParaRPr lang="el-GR" sz="6000" i="1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endParaRPr lang="el-GR" sz="60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endParaRPr lang="el-GR" sz="66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pPr marL="0" indent="0">
              <a:buNone/>
            </a:pPr>
            <a:endParaRPr lang="el-GR" sz="6600" dirty="0">
              <a:solidFill>
                <a:srgbClr val="003366"/>
              </a:solidFill>
              <a:latin typeface="MariaAvraam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84490" y="3891641"/>
            <a:ext cx="1287887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5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0789"/>
            <a:ext cx="10515600" cy="552617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6000" b="1" dirty="0">
                <a:solidFill>
                  <a:srgbClr val="009999"/>
                </a:solidFill>
              </a:rPr>
              <a:t>Σαν να δίψασα λιγάκι....… για να πιώ λίγο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6000" i="1" dirty="0">
                <a:solidFill>
                  <a:srgbClr val="009999"/>
                </a:solidFill>
              </a:rPr>
              <a:t>νεράκι....</a:t>
            </a:r>
            <a:endParaRPr lang="el-GR" sz="6000" b="1" dirty="0">
              <a:solidFill>
                <a:srgbClr val="009999"/>
              </a:solidFill>
            </a:endParaRPr>
          </a:p>
          <a:p>
            <a:pPr marL="0" lvl="0" indent="0">
              <a:buNone/>
            </a:pPr>
            <a:r>
              <a:rPr lang="el-GR" sz="6000" b="1" dirty="0">
                <a:solidFill>
                  <a:srgbClr val="FF0066"/>
                </a:solidFill>
              </a:rPr>
              <a:t>Θυμάμαι πρωί και βράδυ, τα </a:t>
            </a:r>
            <a:r>
              <a:rPr lang="el-GR" sz="6000" i="1" dirty="0">
                <a:solidFill>
                  <a:srgbClr val="FF0066"/>
                </a:solidFill>
              </a:rPr>
              <a:t>δόντια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6000" b="1" dirty="0">
                <a:solidFill>
                  <a:srgbClr val="FF0066"/>
                </a:solidFill>
              </a:rPr>
              <a:t> να βουρτσίσω πάλι.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6000" b="1" dirty="0">
                <a:solidFill>
                  <a:srgbClr val="339933"/>
                </a:solidFill>
              </a:rPr>
              <a:t>Για να μεγαλώσω σωστά, ..................... καθημερινά.…</a:t>
            </a:r>
          </a:p>
          <a:p>
            <a:r>
              <a:rPr lang="el-GR" sz="6000" i="1" dirty="0">
                <a:solidFill>
                  <a:srgbClr val="0070C0"/>
                </a:solidFill>
              </a:rPr>
              <a:t>νεράκι</a:t>
            </a:r>
          </a:p>
          <a:p>
            <a:r>
              <a:rPr lang="el-GR" sz="6000" i="1" dirty="0">
                <a:solidFill>
                  <a:srgbClr val="0070C0"/>
                </a:solidFill>
              </a:rPr>
              <a:t>κινούμαι</a:t>
            </a:r>
          </a:p>
          <a:p>
            <a:r>
              <a:rPr lang="el-GR" sz="6000" i="1" dirty="0">
                <a:solidFill>
                  <a:srgbClr val="0070C0"/>
                </a:solidFill>
              </a:rPr>
              <a:t>δόντια</a:t>
            </a:r>
          </a:p>
          <a:p>
            <a:endParaRPr lang="el-GR" sz="6000" i="1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endParaRPr lang="el-GR" sz="60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endParaRPr lang="el-GR" sz="66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pPr marL="0" indent="0">
              <a:buNone/>
            </a:pPr>
            <a:endParaRPr lang="el-GR" sz="6600" dirty="0">
              <a:solidFill>
                <a:srgbClr val="003366"/>
              </a:solidFill>
              <a:latin typeface="MariaAvraam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71977" y="4811813"/>
            <a:ext cx="1339403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71977" y="5867505"/>
            <a:ext cx="1339403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52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0789"/>
            <a:ext cx="10515600" cy="552617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6000" b="1" dirty="0">
                <a:solidFill>
                  <a:srgbClr val="009999"/>
                </a:solidFill>
              </a:rPr>
              <a:t>Σαν να δίψασα λιγάκι....… για να πιώ λίγο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6000" i="1" dirty="0">
                <a:solidFill>
                  <a:srgbClr val="009999"/>
                </a:solidFill>
              </a:rPr>
              <a:t>νεράκι....</a:t>
            </a:r>
            <a:endParaRPr lang="el-GR" sz="6000" b="1" dirty="0">
              <a:solidFill>
                <a:srgbClr val="009999"/>
              </a:solidFill>
            </a:endParaRPr>
          </a:p>
          <a:p>
            <a:pPr marL="0" lvl="0" indent="0">
              <a:buNone/>
            </a:pPr>
            <a:r>
              <a:rPr lang="el-GR" sz="6000" b="1" dirty="0">
                <a:solidFill>
                  <a:srgbClr val="FF0066"/>
                </a:solidFill>
              </a:rPr>
              <a:t>Θυμάμαι πρωί και βράδυ, τα </a:t>
            </a:r>
            <a:r>
              <a:rPr lang="el-GR" sz="6000" i="1" dirty="0">
                <a:solidFill>
                  <a:srgbClr val="FF0066"/>
                </a:solidFill>
              </a:rPr>
              <a:t>δόντια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6000" b="1" dirty="0">
                <a:solidFill>
                  <a:srgbClr val="FF0066"/>
                </a:solidFill>
              </a:rPr>
              <a:t> να βουρτσίσω πάλι.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6000" b="1" dirty="0">
                <a:solidFill>
                  <a:srgbClr val="339933"/>
                </a:solidFill>
              </a:rPr>
              <a:t>Για να μεγαλώσω σωστά, </a:t>
            </a:r>
            <a:r>
              <a:rPr lang="el-GR" sz="6000" i="1" dirty="0">
                <a:solidFill>
                  <a:srgbClr val="339933"/>
                </a:solidFill>
              </a:rPr>
              <a:t>κινούμαι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6000" b="1" dirty="0">
                <a:solidFill>
                  <a:srgbClr val="339933"/>
                </a:solidFill>
              </a:rPr>
              <a:t> καθημερινά.…</a:t>
            </a:r>
          </a:p>
          <a:p>
            <a:r>
              <a:rPr lang="el-GR" sz="6000" i="1" dirty="0">
                <a:solidFill>
                  <a:srgbClr val="0070C0"/>
                </a:solidFill>
              </a:rPr>
              <a:t>νεράκι</a:t>
            </a:r>
            <a:r>
              <a:rPr lang="en-US" sz="6000" i="1" dirty="0">
                <a:solidFill>
                  <a:srgbClr val="0070C0"/>
                </a:solidFill>
              </a:rPr>
              <a:t> </a:t>
            </a:r>
            <a:endParaRPr lang="el-GR" sz="6000" i="1" dirty="0">
              <a:solidFill>
                <a:srgbClr val="0070C0"/>
              </a:solidFill>
            </a:endParaRPr>
          </a:p>
          <a:p>
            <a:r>
              <a:rPr lang="el-GR" sz="6000" i="1" dirty="0">
                <a:solidFill>
                  <a:srgbClr val="0070C0"/>
                </a:solidFill>
              </a:rPr>
              <a:t>κινούμαι</a:t>
            </a:r>
          </a:p>
          <a:p>
            <a:r>
              <a:rPr lang="el-GR" sz="6000" i="1" dirty="0">
                <a:solidFill>
                  <a:srgbClr val="0070C0"/>
                </a:solidFill>
              </a:rPr>
              <a:t>δόντια</a:t>
            </a:r>
          </a:p>
          <a:p>
            <a:pPr marL="0" indent="0">
              <a:buNone/>
            </a:pPr>
            <a:endParaRPr lang="el-GR" sz="6000" i="1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endParaRPr lang="el-GR" sz="60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endParaRPr lang="el-GR" sz="66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pPr marL="0" indent="0">
              <a:buNone/>
            </a:pPr>
            <a:endParaRPr lang="el-GR" sz="6600" dirty="0">
              <a:solidFill>
                <a:srgbClr val="003366"/>
              </a:solidFill>
              <a:latin typeface="MariaAvraam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71977" y="4532045"/>
            <a:ext cx="1352282" cy="12879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71977" y="4994620"/>
            <a:ext cx="1352282" cy="12879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86192" y="5354504"/>
            <a:ext cx="1352282" cy="12879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>
            <a:hlinkClick r:id="" action="ppaction://hlinkshowjump?jump=nextslide">
              <a:snd r:embed="rId2" name="applause.wav"/>
            </a:hlinkClick>
          </p:cNvPr>
          <p:cNvSpPr/>
          <p:nvPr/>
        </p:nvSpPr>
        <p:spPr>
          <a:xfrm>
            <a:off x="9826581" y="4765183"/>
            <a:ext cx="978408" cy="484632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2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grandpa clip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167" y="3599752"/>
            <a:ext cx="2031365" cy="3032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412123" y="239910"/>
            <a:ext cx="9575043" cy="6199527"/>
          </a:xfrm>
          <a:prstGeom prst="wedgeEllipseCallout">
            <a:avLst>
              <a:gd name="adj1" fmla="val 52876"/>
              <a:gd name="adj2" fmla="val 14355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el-GR" sz="800" b="1" dirty="0">
              <a:solidFill>
                <a:srgbClr val="006666"/>
              </a:solidFill>
            </a:endParaRPr>
          </a:p>
          <a:p>
            <a:pPr algn="ctr">
              <a:lnSpc>
                <a:spcPct val="200000"/>
              </a:lnSpc>
            </a:pPr>
            <a:endParaRPr lang="el-GR" sz="800" b="1" dirty="0">
              <a:solidFill>
                <a:srgbClr val="006666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l-GR" sz="3200" b="1" dirty="0">
                <a:solidFill>
                  <a:srgbClr val="006666"/>
                </a:solidFill>
              </a:rPr>
              <a:t>Έχετε μάθει πολύ καλά τα μυστικά για έναν </a:t>
            </a:r>
            <a:r>
              <a:rPr lang="el-GR" sz="3200" b="1" dirty="0">
                <a:solidFill>
                  <a:srgbClr val="339933"/>
                </a:solidFill>
              </a:rPr>
              <a:t>υγιεινό τρόπο ζωής </a:t>
            </a:r>
            <a:r>
              <a:rPr lang="el-GR" sz="3200" b="1" dirty="0">
                <a:solidFill>
                  <a:srgbClr val="006666"/>
                </a:solidFill>
              </a:rPr>
              <a:t>!</a:t>
            </a:r>
            <a:r>
              <a:rPr lang="en-US" sz="3200" b="1" dirty="0">
                <a:solidFill>
                  <a:srgbClr val="006666"/>
                </a:solidFill>
              </a:rPr>
              <a:t> </a:t>
            </a:r>
            <a:r>
              <a:rPr lang="el-GR" sz="3200" b="1" dirty="0">
                <a:solidFill>
                  <a:srgbClr val="006666"/>
                </a:solidFill>
              </a:rPr>
              <a:t>Μπορείτε τώρα να τα θυμίσετε και στους μεγάλους.... </a:t>
            </a:r>
            <a:endParaRPr lang="en-US" sz="3200" b="1" dirty="0">
              <a:solidFill>
                <a:srgbClr val="0066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8485" y="924910"/>
            <a:ext cx="5415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FF0066"/>
                </a:solidFill>
              </a:rPr>
              <a:t>Συγχαρητήρια παιδιά!!! </a:t>
            </a:r>
            <a:endParaRPr lang="en-US" sz="4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34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appy kids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5" y="1506828"/>
            <a:ext cx="11298881" cy="408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7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5000" b="1" dirty="0" err="1">
                <a:solidFill>
                  <a:srgbClr val="FF3300"/>
                </a:solidFill>
                <a:latin typeface="+mn-lt"/>
              </a:rPr>
              <a:t>Ουπς</a:t>
            </a:r>
            <a:r>
              <a:rPr lang="el-GR" sz="5000" b="1" dirty="0">
                <a:solidFill>
                  <a:srgbClr val="FF3300"/>
                </a:solidFill>
                <a:latin typeface="+mn-lt"/>
              </a:rPr>
              <a:t> ........ Προσπάθησε ξανά!!</a:t>
            </a:r>
            <a:br>
              <a:rPr lang="el-GR" sz="5000" b="1" dirty="0">
                <a:solidFill>
                  <a:srgbClr val="FF3300"/>
                </a:solidFill>
                <a:latin typeface="+mn-lt"/>
              </a:rPr>
            </a:br>
            <a:endParaRPr lang="el-GR" sz="5000" b="1" dirty="0"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5122" name="Picture 2" descr="Image result for thinking boy clip 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95" y="2040689"/>
            <a:ext cx="3389355" cy="338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>
            <a:hlinkClick r:id="" action="ppaction://hlinkshowjump?jump=lastslideviewed"/>
          </p:cNvPr>
          <p:cNvSpPr/>
          <p:nvPr/>
        </p:nvSpPr>
        <p:spPr>
          <a:xfrm>
            <a:off x="640079" y="1138741"/>
            <a:ext cx="978408" cy="484632"/>
          </a:xfrm>
          <a:prstGeom prst="lef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72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b="1" dirty="0">
                <a:solidFill>
                  <a:srgbClr val="CC0099"/>
                </a:solidFill>
                <a:latin typeface="+mn-lt"/>
              </a:rPr>
              <a:t>Μπράβο!! Πολύ σωστά!!</a:t>
            </a:r>
          </a:p>
        </p:txBody>
      </p:sp>
      <p:pic>
        <p:nvPicPr>
          <p:cNvPr id="6146" name="Picture 2" descr="Image result for jumping happy boy clip 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02" y="1825625"/>
            <a:ext cx="406959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6984" y="5840627"/>
            <a:ext cx="52227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3840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1362"/>
            <a:ext cx="10515600" cy="5575601"/>
          </a:xfrm>
        </p:spPr>
        <p:txBody>
          <a:bodyPr/>
          <a:lstStyle/>
          <a:p>
            <a:pPr marL="0" lvl="0" indent="0">
              <a:buNone/>
            </a:pPr>
            <a:r>
              <a:rPr lang="el-GR" sz="6000" b="1" dirty="0">
                <a:solidFill>
                  <a:srgbClr val="003366"/>
                </a:solidFill>
              </a:rPr>
              <a:t>Για ενέργεια καθημερινά, βάζω στο πιάτο μου δημητριακά.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3" descr="Image result for δημητριακά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75" y="3179857"/>
            <a:ext cx="2585257" cy="2652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6943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0789"/>
            <a:ext cx="10515600" cy="5526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b="1" dirty="0">
                <a:solidFill>
                  <a:srgbClr val="003366"/>
                </a:solidFill>
              </a:rPr>
              <a:t>.............................  και  ................................. τρώω πολλά απ’ αυτά.</a:t>
            </a: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lastslide">
                  <a:snd r:embed="rId2" name="laser.wav"/>
                </a:hlinkClick>
              </a:rPr>
              <a:t>ψάρι </a:t>
            </a:r>
            <a:r>
              <a:rPr lang="el-GR" sz="6000" b="1" dirty="0">
                <a:solidFill>
                  <a:srgbClr val="003366"/>
                </a:solidFill>
                <a:hlinkClick r:id="" action="ppaction://hlinkshowjump?jump=lastslide">
                  <a:snd r:embed="rId2" name="laser.wav"/>
                </a:hlinkClick>
              </a:rPr>
              <a:t>και</a:t>
            </a:r>
            <a:r>
              <a:rPr lang="el-GR" sz="6000" b="1" dirty="0">
                <a:solidFill>
                  <a:srgbClr val="0070C0"/>
                </a:solidFill>
                <a:hlinkClick r:id="" action="ppaction://hlinkshowjump?jump=lastslide">
                  <a:snd r:embed="rId2" name="laser.wav"/>
                </a:hlinkClick>
              </a:rPr>
              <a:t> </a:t>
            </a:r>
            <a:r>
              <a:rPr lang="el-GR" sz="6000" i="1" dirty="0">
                <a:solidFill>
                  <a:srgbClr val="0070C0"/>
                </a:solidFill>
                <a:hlinkClick r:id="" action="ppaction://hlinkshowjump?jump=lastslide">
                  <a:snd r:embed="rId2" name="laser.wav"/>
                </a:hlinkClick>
              </a:rPr>
              <a:t>θαλασσινά</a:t>
            </a:r>
            <a:endParaRPr lang="el-GR" sz="6000" i="1" dirty="0">
              <a:solidFill>
                <a:srgbClr val="0070C0"/>
              </a:solidFill>
            </a:endParaRP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lastslide">
                  <a:snd r:embed="rId2" name="laser.wav"/>
                </a:hlinkClick>
              </a:rPr>
              <a:t>γάλα </a:t>
            </a:r>
            <a:r>
              <a:rPr lang="el-GR" sz="6000" b="1" dirty="0">
                <a:solidFill>
                  <a:srgbClr val="003366"/>
                </a:solidFill>
                <a:hlinkClick r:id="" action="ppaction://hlinkshowjump?jump=lastslide">
                  <a:snd r:embed="rId2" name="laser.wav"/>
                </a:hlinkClick>
              </a:rPr>
              <a:t>και</a:t>
            </a:r>
            <a:r>
              <a:rPr lang="el-GR" sz="6000" i="1" dirty="0">
                <a:solidFill>
                  <a:srgbClr val="0070C0"/>
                </a:solidFill>
                <a:hlinkClick r:id="" action="ppaction://hlinkshowjump?jump=lastslide">
                  <a:snd r:embed="rId2" name="laser.wav"/>
                </a:hlinkClick>
              </a:rPr>
              <a:t> γαλακτοκομικά</a:t>
            </a:r>
            <a:endParaRPr lang="el-GR" sz="6000" i="1" dirty="0">
              <a:solidFill>
                <a:srgbClr val="0070C0"/>
              </a:solidFill>
            </a:endParaRP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nextslide">
                  <a:snd r:embed="rId3" name="applause.wav"/>
                </a:hlinkClick>
              </a:rPr>
              <a:t>φρούτα </a:t>
            </a:r>
            <a:r>
              <a:rPr lang="el-GR" sz="6000" b="1" dirty="0">
                <a:solidFill>
                  <a:srgbClr val="003366"/>
                </a:solidFill>
                <a:hlinkClick r:id="" action="ppaction://hlinkshowjump?jump=nextslide">
                  <a:snd r:embed="rId3" name="applause.wav"/>
                </a:hlinkClick>
              </a:rPr>
              <a:t>και</a:t>
            </a:r>
            <a:r>
              <a:rPr lang="el-GR" sz="6000" i="1" dirty="0">
                <a:solidFill>
                  <a:srgbClr val="0070C0"/>
                </a:solidFill>
                <a:hlinkClick r:id="" action="ppaction://hlinkshowjump?jump=nextslide">
                  <a:snd r:embed="rId3" name="applause.wav"/>
                </a:hlinkClick>
              </a:rPr>
              <a:t> λαχανικά</a:t>
            </a:r>
            <a:endParaRPr lang="el-GR" sz="6000" i="1" dirty="0">
              <a:solidFill>
                <a:srgbClr val="0070C0"/>
              </a:solidFill>
            </a:endParaRPr>
          </a:p>
          <a:p>
            <a:endParaRPr lang="el-GR" sz="60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endParaRPr lang="el-GR" sz="66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pPr marL="0" indent="0">
              <a:buNone/>
            </a:pPr>
            <a:endParaRPr lang="el-GR" sz="6600" dirty="0">
              <a:solidFill>
                <a:srgbClr val="003366"/>
              </a:solidFill>
              <a:latin typeface="MariaAvraam" panose="02000000000000000000" pitchFamily="2" charset="0"/>
            </a:endParaRPr>
          </a:p>
        </p:txBody>
      </p:sp>
      <p:pic>
        <p:nvPicPr>
          <p:cNvPr id="4" name="Picture 3" descr="Image result for cooked fish clip 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74" y="3413876"/>
            <a:ext cx="724535" cy="6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milk products clip 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376" y="4153707"/>
            <a:ext cx="906145" cy="90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fruits and vegetables clip ar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949" y="5404817"/>
            <a:ext cx="858520" cy="889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973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b="1" dirty="0">
                <a:solidFill>
                  <a:srgbClr val="CC0099"/>
                </a:solidFill>
                <a:latin typeface="+mn-lt"/>
              </a:rPr>
              <a:t>Μπράβο!! Πολύ σωστά!!</a:t>
            </a:r>
          </a:p>
        </p:txBody>
      </p:sp>
      <p:pic>
        <p:nvPicPr>
          <p:cNvPr id="6146" name="Picture 2" descr="Image result for jumping happy boy clip 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02" y="1825625"/>
            <a:ext cx="406959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6984" y="5840627"/>
            <a:ext cx="52227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6765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2580"/>
            <a:ext cx="10515600" cy="5494383"/>
          </a:xfrm>
        </p:spPr>
        <p:txBody>
          <a:bodyPr/>
          <a:lstStyle/>
          <a:p>
            <a:pPr marL="0" lvl="0" indent="0">
              <a:buNone/>
            </a:pPr>
            <a:r>
              <a:rPr lang="el-GR" sz="6000" b="1" dirty="0">
                <a:solidFill>
                  <a:srgbClr val="003366"/>
                </a:solidFill>
              </a:rPr>
              <a:t>Φρούτα  και  λαχανικά τρώω πολλά απ’ αυτά.</a:t>
            </a:r>
          </a:p>
          <a:p>
            <a:endParaRPr lang="en-US" dirty="0"/>
          </a:p>
        </p:txBody>
      </p:sp>
      <p:pic>
        <p:nvPicPr>
          <p:cNvPr id="4" name="Picture 3" descr="Image result for fruits and vegetables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31" y="2936383"/>
            <a:ext cx="3451538" cy="3575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37358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0789"/>
            <a:ext cx="10515600" cy="5526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b="1" dirty="0">
                <a:solidFill>
                  <a:srgbClr val="003366"/>
                </a:solidFill>
              </a:rPr>
              <a:t>Για να έχω κόκαλα γερά τρώω  .................................. .</a:t>
            </a: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lastslide">
                  <a:snd r:embed="rId2" name="laser.wav"/>
                </a:hlinkClick>
              </a:rPr>
              <a:t>γλυκά</a:t>
            </a:r>
            <a:endParaRPr lang="el-GR" sz="6000" i="1" dirty="0">
              <a:solidFill>
                <a:srgbClr val="0070C0"/>
              </a:solidFill>
            </a:endParaRP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nextslide">
                  <a:snd r:embed="rId3" name="applause.wav"/>
                </a:hlinkClick>
              </a:rPr>
              <a:t>γαλακτοκομικά</a:t>
            </a:r>
            <a:endParaRPr lang="el-GR" sz="6000" i="1" dirty="0">
              <a:solidFill>
                <a:srgbClr val="0070C0"/>
              </a:solidFill>
            </a:endParaRPr>
          </a:p>
          <a:p>
            <a:r>
              <a:rPr lang="el-GR" sz="6000" i="1" dirty="0">
                <a:solidFill>
                  <a:srgbClr val="0070C0"/>
                </a:solidFill>
                <a:hlinkClick r:id="" action="ppaction://hlinkshowjump?jump=lastslide">
                  <a:snd r:embed="rId2" name="laser.wav"/>
                </a:hlinkClick>
              </a:rPr>
              <a:t>δημητριακά</a:t>
            </a:r>
            <a:endParaRPr lang="el-GR" sz="6000" i="1" dirty="0">
              <a:solidFill>
                <a:srgbClr val="0070C0"/>
              </a:solidFill>
            </a:endParaRPr>
          </a:p>
          <a:p>
            <a:endParaRPr lang="el-GR" sz="60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endParaRPr lang="el-GR" sz="6600" dirty="0">
              <a:solidFill>
                <a:srgbClr val="0070C0"/>
              </a:solidFill>
              <a:latin typeface="MariaAvraam" panose="02000000000000000000" pitchFamily="2" charset="0"/>
            </a:endParaRPr>
          </a:p>
          <a:p>
            <a:pPr marL="0" indent="0">
              <a:buNone/>
            </a:pPr>
            <a:endParaRPr lang="el-GR" sz="6600" dirty="0">
              <a:solidFill>
                <a:srgbClr val="003366"/>
              </a:solidFill>
              <a:latin typeface="MariaAvraam" panose="02000000000000000000" pitchFamily="2" charset="0"/>
            </a:endParaRPr>
          </a:p>
        </p:txBody>
      </p:sp>
      <p:pic>
        <p:nvPicPr>
          <p:cNvPr id="5" name="Picture 4" descr="Image result for milk products clip 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48" y="3413876"/>
            <a:ext cx="906145" cy="90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cake clip 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820" y="2613324"/>
            <a:ext cx="80137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δημητριακά clip ar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47" y="4572931"/>
            <a:ext cx="1068070" cy="71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500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b="1" dirty="0">
                <a:solidFill>
                  <a:srgbClr val="CC0099"/>
                </a:solidFill>
                <a:latin typeface="+mn-lt"/>
              </a:rPr>
              <a:t>Μπράβο!! Πολύ σωστά!!</a:t>
            </a:r>
          </a:p>
        </p:txBody>
      </p:sp>
      <p:pic>
        <p:nvPicPr>
          <p:cNvPr id="6146" name="Picture 2" descr="Image result for jumping happy boy clip 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02" y="1825625"/>
            <a:ext cx="406959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6984" y="5840627"/>
            <a:ext cx="52227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6507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196</TotalTime>
  <Words>381</Words>
  <Application>Microsoft Office PowerPoint</Application>
  <PresentationFormat>Ευρεία οθόνη</PresentationFormat>
  <Paragraphs>100</Paragraphs>
  <Slides>29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MariaAvraam</vt:lpstr>
      <vt:lpstr>Office Theme</vt:lpstr>
      <vt:lpstr>Παρουσίαση του PowerPoint</vt:lpstr>
      <vt:lpstr>Παρουσίαση του PowerPoint</vt:lpstr>
      <vt:lpstr>Μπράβο!! Πολύ σωστά!!</vt:lpstr>
      <vt:lpstr>Παρουσίαση του PowerPoint</vt:lpstr>
      <vt:lpstr>Παρουσίαση του PowerPoint</vt:lpstr>
      <vt:lpstr>Μπράβο!! Πολύ σωστά!!</vt:lpstr>
      <vt:lpstr>Παρουσίαση του PowerPoint</vt:lpstr>
      <vt:lpstr>Παρουσίαση του PowerPoint</vt:lpstr>
      <vt:lpstr>Μπράβο!! Πολύ σωστά!!</vt:lpstr>
      <vt:lpstr>Παρουσίαση του PowerPoint</vt:lpstr>
      <vt:lpstr>Παρουσίαση του PowerPoint</vt:lpstr>
      <vt:lpstr>Μπράβο!! Πολύ σωστά!!</vt:lpstr>
      <vt:lpstr>Παρουσίαση του PowerPoint</vt:lpstr>
      <vt:lpstr>Παρουσίαση του PowerPoint</vt:lpstr>
      <vt:lpstr>Μπράβο!! Πολύ σωστά!!</vt:lpstr>
      <vt:lpstr>Παρουσίαση του PowerPoint</vt:lpstr>
      <vt:lpstr>Παρουσίαση του PowerPoint</vt:lpstr>
      <vt:lpstr>Μπράβο!! Πολύ σωστά!!</vt:lpstr>
      <vt:lpstr>Παρουσίαση του PowerPoint</vt:lpstr>
      <vt:lpstr>Παρουσίαση του PowerPoint</vt:lpstr>
      <vt:lpstr>Μπράβο!! Πολύ σωστά!!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Ουπς ........ Προσπάθησε ξανά!! </vt:lpstr>
    </vt:vector>
  </TitlesOfParts>
  <Company>Ministry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Christos Maifoshis</cp:lastModifiedBy>
  <cp:revision>51</cp:revision>
  <dcterms:created xsi:type="dcterms:W3CDTF">2017-02-15T07:42:50Z</dcterms:created>
  <dcterms:modified xsi:type="dcterms:W3CDTF">2020-03-22T17:47:42Z</dcterms:modified>
</cp:coreProperties>
</file>