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5" r:id="rId4"/>
    <p:sldId id="276" r:id="rId5"/>
    <p:sldId id="258" r:id="rId6"/>
    <p:sldId id="278" r:id="rId7"/>
    <p:sldId id="259" r:id="rId8"/>
    <p:sldId id="260" r:id="rId9"/>
    <p:sldId id="277" r:id="rId10"/>
    <p:sldId id="261" r:id="rId11"/>
    <p:sldId id="285" r:id="rId12"/>
    <p:sldId id="262" r:id="rId13"/>
    <p:sldId id="263" r:id="rId14"/>
    <p:sldId id="264" r:id="rId15"/>
    <p:sldId id="265" r:id="rId16"/>
    <p:sldId id="280" r:id="rId17"/>
    <p:sldId id="281" r:id="rId18"/>
    <p:sldId id="282" r:id="rId19"/>
    <p:sldId id="267" r:id="rId20"/>
    <p:sldId id="268" r:id="rId21"/>
    <p:sldId id="284" r:id="rId22"/>
    <p:sldId id="269" r:id="rId23"/>
    <p:sldId id="270" r:id="rId24"/>
    <p:sldId id="271" r:id="rId25"/>
    <p:sldId id="272"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5ABE"/>
    <a:srgbClr val="4AEE42"/>
    <a:srgbClr val="E7941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ADCE74-84EF-49BA-9FAD-09C13A9A4C95}" v="60" dt="2020-04-07T15:30:59.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2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26722F-56F9-43AD-9695-D27AEDF0D882}"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239488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6722F-56F9-43AD-9695-D27AEDF0D882}"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188307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6722F-56F9-43AD-9695-D27AEDF0D882}"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286240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26722F-56F9-43AD-9695-D27AEDF0D882}"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75214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26722F-56F9-43AD-9695-D27AEDF0D882}" type="datetimeFigureOut">
              <a:rPr lang="en-US" smtClean="0"/>
              <a:t>4/10/2020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81409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26722F-56F9-43AD-9695-D27AEDF0D882}"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3378336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26722F-56F9-43AD-9695-D27AEDF0D882}" type="datetimeFigureOut">
              <a:rPr lang="en-US" smtClean="0"/>
              <a:t>4/10/2020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2840129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26722F-56F9-43AD-9695-D27AEDF0D882}" type="datetimeFigureOut">
              <a:rPr lang="en-US" smtClean="0"/>
              <a:t>4/10/2020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2160658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26722F-56F9-43AD-9695-D27AEDF0D882}" type="datetimeFigureOut">
              <a:rPr lang="en-US" smtClean="0"/>
              <a:t>4/10/2020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616548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26722F-56F9-43AD-9695-D27AEDF0D882}"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826429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26722F-56F9-43AD-9695-D27AEDF0D882}" type="datetimeFigureOut">
              <a:rPr lang="en-US" smtClean="0"/>
              <a:t>4/10/2020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678D52-D034-4739-B1FF-A57AFEFD31F0}" type="slidenum">
              <a:rPr lang="en-US" smtClean="0"/>
              <a:t>‹#›</a:t>
            </a:fld>
            <a:endParaRPr lang="en-US"/>
          </a:p>
        </p:txBody>
      </p:sp>
    </p:spTree>
    <p:extLst>
      <p:ext uri="{BB962C8B-B14F-4D97-AF65-F5344CB8AC3E}">
        <p14:creationId xmlns:p14="http://schemas.microsoft.com/office/powerpoint/2010/main" val="3933518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6722F-56F9-43AD-9695-D27AEDF0D882}" type="datetimeFigureOut">
              <a:rPr lang="en-US" smtClean="0"/>
              <a:t>4/10/2020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678D52-D034-4739-B1FF-A57AFEFD31F0}" type="slidenum">
              <a:rPr lang="en-US" smtClean="0"/>
              <a:t>‹#›</a:t>
            </a:fld>
            <a:endParaRPr lang="en-US"/>
          </a:p>
        </p:txBody>
      </p:sp>
    </p:spTree>
    <p:extLst>
      <p:ext uri="{BB962C8B-B14F-4D97-AF65-F5344CB8AC3E}">
        <p14:creationId xmlns:p14="http://schemas.microsoft.com/office/powerpoint/2010/main" val="644640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0435" y="0"/>
            <a:ext cx="9261565" cy="6858000"/>
          </a:xfrm>
          <a:prstGeom prst="rect">
            <a:avLst/>
          </a:prstGeom>
        </p:spPr>
      </p:pic>
      <p:sp>
        <p:nvSpPr>
          <p:cNvPr id="5" name="Rectangle 4"/>
          <p:cNvSpPr/>
          <p:nvPr/>
        </p:nvSpPr>
        <p:spPr>
          <a:xfrm>
            <a:off x="-1" y="0"/>
            <a:ext cx="2930435" cy="6858000"/>
          </a:xfrm>
          <a:prstGeom prst="rect">
            <a:avLst/>
          </a:prstGeom>
          <a:solidFill>
            <a:srgbClr val="4AE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a:p>
            <a:pPr algn="ctr"/>
            <a:endParaRPr lang="el-GR" dirty="0"/>
          </a:p>
          <a:p>
            <a:pPr algn="ctr"/>
            <a:endParaRPr lang="el-GR" dirty="0"/>
          </a:p>
          <a:p>
            <a:pPr algn="ctr"/>
            <a:r>
              <a:rPr lang="el-GR" dirty="0"/>
              <a:t>Ευχαριστούμε τη συγγραφέα κ. Μαρία Ολυμπίου που μας έδωσε την άδεια να αφηγηθούμε το παραμύθι της στα παιδιά του Ειδικού Σχολείου Λευκωσίας και να το απλοποιήσουμε για να μπορέσουν τα παιδιά να το διαβάσουν.</a:t>
            </a:r>
          </a:p>
          <a:p>
            <a:pPr algn="ctr"/>
            <a:endParaRPr lang="el-GR" dirty="0"/>
          </a:p>
          <a:p>
            <a:pPr algn="ctr"/>
            <a:endParaRPr lang="el-GR" dirty="0"/>
          </a:p>
          <a:p>
            <a:pPr algn="ctr"/>
            <a:endParaRPr lang="el-GR" dirty="0"/>
          </a:p>
          <a:p>
            <a:pPr algn="ctr"/>
            <a:endParaRPr lang="el-GR" dirty="0"/>
          </a:p>
          <a:p>
            <a:pPr algn="ctr"/>
            <a:endParaRPr lang="el-GR" dirty="0"/>
          </a:p>
          <a:p>
            <a:pPr algn="ctr"/>
            <a:r>
              <a:rPr lang="el-GR" dirty="0"/>
              <a:t>Διασκευή και απλοποίηση του παραμυθιού: Ηλέκτρα Περδίκη</a:t>
            </a:r>
            <a:r>
              <a:rPr lang="en-US" dirty="0"/>
              <a:t> </a:t>
            </a:r>
            <a:r>
              <a:rPr lang="el-GR" dirty="0"/>
              <a:t>και </a:t>
            </a:r>
            <a:r>
              <a:rPr lang="el-GR"/>
              <a:t>Μόνικα Σάββα</a:t>
            </a:r>
            <a:endParaRPr lang="el-GR" dirty="0"/>
          </a:p>
          <a:p>
            <a:pPr algn="ctr"/>
            <a:endParaRPr lang="en-US" dirty="0"/>
          </a:p>
        </p:txBody>
      </p:sp>
    </p:spTree>
    <p:extLst>
      <p:ext uri="{BB962C8B-B14F-4D97-AF65-F5344CB8AC3E}">
        <p14:creationId xmlns:p14="http://schemas.microsoft.com/office/powerpoint/2010/main" val="3119766097"/>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5513" b="62702"/>
          <a:stretch/>
        </p:blipFill>
        <p:spPr>
          <a:xfrm>
            <a:off x="0" y="0"/>
            <a:ext cx="7271612" cy="391885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145" t="16000" r="6103" b="39809"/>
          <a:stretch/>
        </p:blipFill>
        <p:spPr>
          <a:xfrm>
            <a:off x="6570639" y="1599248"/>
            <a:ext cx="2939121" cy="4971369"/>
          </a:xfrm>
          <a:prstGeom prst="rect">
            <a:avLst/>
          </a:prstGeom>
        </p:spPr>
      </p:pic>
      <p:sp>
        <p:nvSpPr>
          <p:cNvPr id="3" name="Rectangle 2"/>
          <p:cNvSpPr/>
          <p:nvPr/>
        </p:nvSpPr>
        <p:spPr>
          <a:xfrm>
            <a:off x="1" y="3918857"/>
            <a:ext cx="6740434" cy="29365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 </a:t>
            </a:r>
            <a:r>
              <a:rPr lang="el-GR" sz="4000" dirty="0" err="1"/>
              <a:t>Κροκή</a:t>
            </a:r>
            <a:r>
              <a:rPr lang="el-GR" sz="4000" dirty="0"/>
              <a:t> μου όπως τα ψάρια δεν δίνουν γάλα, οι αγελάδες δεν δίνουν μέλι, έτσι και εμείς δεν πετάμε γιατί είμαστε κότες. </a:t>
            </a:r>
            <a:endParaRPr lang="en-US" sz="4000" dirty="0"/>
          </a:p>
        </p:txBody>
      </p:sp>
      <p:sp>
        <p:nvSpPr>
          <p:cNvPr id="7" name="Oval 6"/>
          <p:cNvSpPr/>
          <p:nvPr/>
        </p:nvSpPr>
        <p:spPr>
          <a:xfrm>
            <a:off x="7271612" y="-1"/>
            <a:ext cx="5098914" cy="27823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3600" dirty="0"/>
              <a:t>Κυρ Κόκορα καλημέρα. Γιατί εμείς οι κότες δεν πετάμε;</a:t>
            </a:r>
            <a:endParaRPr lang="en-US" sz="3600" dirty="0"/>
          </a:p>
        </p:txBody>
      </p:sp>
    </p:spTree>
    <p:extLst>
      <p:ext uri="{BB962C8B-B14F-4D97-AF65-F5344CB8AC3E}">
        <p14:creationId xmlns:p14="http://schemas.microsoft.com/office/powerpoint/2010/main" val="417471722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25513" b="62702"/>
          <a:stretch/>
        </p:blipFill>
        <p:spPr>
          <a:xfrm>
            <a:off x="2795451" y="365125"/>
            <a:ext cx="7076225" cy="373597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7145" t="16000" r="6103" b="39809"/>
          <a:stretch/>
        </p:blipFill>
        <p:spPr>
          <a:xfrm>
            <a:off x="9143999" y="1867987"/>
            <a:ext cx="2776617" cy="4696501"/>
          </a:xfrm>
          <a:prstGeom prst="rect">
            <a:avLst/>
          </a:prstGeom>
        </p:spPr>
      </p:pic>
      <p:sp>
        <p:nvSpPr>
          <p:cNvPr id="7" name="Rectangle 6"/>
          <p:cNvSpPr/>
          <p:nvPr/>
        </p:nvSpPr>
        <p:spPr>
          <a:xfrm>
            <a:off x="-1" y="4101102"/>
            <a:ext cx="9261567" cy="275689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l-GR" sz="3200" dirty="0"/>
              <a:t>Συγνώμη κόκορα μου, </a:t>
            </a:r>
            <a:r>
              <a:rPr lang="el-GR" sz="3200" dirty="0" err="1"/>
              <a:t>κοτ</a:t>
            </a:r>
            <a:r>
              <a:rPr lang="el-GR" sz="3200" dirty="0"/>
              <a:t>, </a:t>
            </a:r>
            <a:r>
              <a:rPr lang="el-GR" sz="3200" dirty="0" err="1"/>
              <a:t>κοτ</a:t>
            </a:r>
            <a:r>
              <a:rPr lang="el-GR" sz="3200" dirty="0"/>
              <a:t>, </a:t>
            </a:r>
            <a:r>
              <a:rPr lang="el-GR" sz="3200" dirty="0" err="1"/>
              <a:t>κοτ</a:t>
            </a:r>
            <a:r>
              <a:rPr lang="el-GR" sz="3200" dirty="0"/>
              <a:t>…. Τότε γιατί έχουμε φτερά; Οι γάτες έχουν νύχια και τα χρησιμοποιούν, τα ψάρια έχουν βράγχια, οι ελέφαντες προβοσκίδες……..</a:t>
            </a:r>
          </a:p>
          <a:p>
            <a:pPr marL="285750" indent="-285750" algn="ctr">
              <a:buFontTx/>
              <a:buChar char="-"/>
            </a:pPr>
            <a:r>
              <a:rPr lang="el-GR" sz="3200" dirty="0"/>
              <a:t>- </a:t>
            </a:r>
            <a:r>
              <a:rPr lang="el-GR" sz="3200" dirty="0" err="1"/>
              <a:t>Κροκή</a:t>
            </a:r>
            <a:r>
              <a:rPr lang="el-GR" sz="3200" dirty="0"/>
              <a:t> φτάνει!!! Φύγε και μην σκέφτεσαι τόσο πολύ!! </a:t>
            </a:r>
          </a:p>
        </p:txBody>
      </p:sp>
    </p:spTree>
    <p:extLst>
      <p:ext uri="{BB962C8B-B14F-4D97-AF65-F5344CB8AC3E}">
        <p14:creationId xmlns:p14="http://schemas.microsoft.com/office/powerpoint/2010/main" val="3615528329"/>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50994"/>
          <a:stretch/>
        </p:blipFill>
        <p:spPr>
          <a:xfrm>
            <a:off x="1296063" y="0"/>
            <a:ext cx="9425703" cy="4465740"/>
          </a:xfrm>
        </p:spPr>
      </p:pic>
      <p:sp>
        <p:nvSpPr>
          <p:cNvPr id="3" name="Rounded Rectangle 2"/>
          <p:cNvSpPr/>
          <p:nvPr/>
        </p:nvSpPr>
        <p:spPr>
          <a:xfrm>
            <a:off x="0" y="4465740"/>
            <a:ext cx="12191999" cy="239226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Η </a:t>
            </a:r>
            <a:r>
              <a:rPr lang="el-GR" sz="4000" dirty="0" err="1"/>
              <a:t>Κροκή</a:t>
            </a:r>
            <a:r>
              <a:rPr lang="el-GR" sz="4000" dirty="0"/>
              <a:t> έφυγε λυπημένη. Δεν άντεχε να βλέπει τον ουρανό και να μην μπορεί να τον φτάσει.</a:t>
            </a:r>
            <a:endParaRPr lang="en-US" sz="4000" dirty="0"/>
          </a:p>
        </p:txBody>
      </p:sp>
    </p:spTree>
    <p:extLst>
      <p:ext uri="{BB962C8B-B14F-4D97-AF65-F5344CB8AC3E}">
        <p14:creationId xmlns:p14="http://schemas.microsoft.com/office/powerpoint/2010/main" val="3638147100"/>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466" t="32952"/>
          <a:stretch/>
        </p:blipFill>
        <p:spPr>
          <a:xfrm>
            <a:off x="7554687" y="279412"/>
            <a:ext cx="4637313" cy="6578588"/>
          </a:xfrm>
          <a:prstGeom prst="rect">
            <a:avLst/>
          </a:prstGeom>
        </p:spPr>
      </p:pic>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819" t="58650" r="48465"/>
          <a:stretch/>
        </p:blipFill>
        <p:spPr>
          <a:xfrm>
            <a:off x="6492240" y="2791743"/>
            <a:ext cx="1193100" cy="4066257"/>
          </a:xfrm>
        </p:spPr>
      </p:pic>
      <p:sp>
        <p:nvSpPr>
          <p:cNvPr id="3" name="Rectangle 2"/>
          <p:cNvSpPr/>
          <p:nvPr/>
        </p:nvSpPr>
        <p:spPr>
          <a:xfrm>
            <a:off x="1" y="0"/>
            <a:ext cx="6492240" cy="6858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Μια μέρα έφτασε κοντά σε μια λίμνη.</a:t>
            </a:r>
          </a:p>
          <a:p>
            <a:pPr marL="285750" indent="-285750" algn="ctr">
              <a:buFontTx/>
              <a:buChar char="-"/>
            </a:pPr>
            <a:r>
              <a:rPr lang="el-GR" sz="4000" dirty="0"/>
              <a:t>Καλημέρα λιμνούλα. Τι κάνεις; </a:t>
            </a:r>
          </a:p>
          <a:p>
            <a:pPr marL="285750" indent="-285750" algn="ctr">
              <a:buFontTx/>
              <a:buChar char="-"/>
            </a:pPr>
            <a:r>
              <a:rPr lang="el-GR" sz="4000" dirty="0"/>
              <a:t>Καλημέρα κοτούλα.</a:t>
            </a:r>
          </a:p>
          <a:p>
            <a:pPr algn="ctr"/>
            <a:endParaRPr lang="el-GR" sz="4000" dirty="0"/>
          </a:p>
          <a:p>
            <a:pPr algn="ctr"/>
            <a:r>
              <a:rPr lang="el-GR" sz="4000" dirty="0"/>
              <a:t>Η </a:t>
            </a:r>
            <a:r>
              <a:rPr lang="el-GR" sz="4000" dirty="0" err="1"/>
              <a:t>Κροκή</a:t>
            </a:r>
            <a:r>
              <a:rPr lang="el-GR" sz="4000" dirty="0"/>
              <a:t> θύμωσε.</a:t>
            </a:r>
          </a:p>
          <a:p>
            <a:pPr algn="ctr"/>
            <a:r>
              <a:rPr lang="el-GR" sz="4000" dirty="0"/>
              <a:t> – Δεν βλέπεις πως έχω φτερά!! Είμαι πουλί, απάντησε θυμωμένα.</a:t>
            </a:r>
          </a:p>
        </p:txBody>
      </p:sp>
    </p:spTree>
    <p:extLst>
      <p:ext uri="{BB962C8B-B14F-4D97-AF65-F5344CB8AC3E}">
        <p14:creationId xmlns:p14="http://schemas.microsoft.com/office/powerpoint/2010/main" val="2522606137"/>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4446" y="0"/>
            <a:ext cx="6557554" cy="6847053"/>
          </a:xfrm>
        </p:spPr>
      </p:pic>
      <p:sp>
        <p:nvSpPr>
          <p:cNvPr id="3" name="Rectangle 2"/>
          <p:cNvSpPr/>
          <p:nvPr/>
        </p:nvSpPr>
        <p:spPr>
          <a:xfrm>
            <a:off x="1" y="0"/>
            <a:ext cx="5634446" cy="6847053"/>
          </a:xfrm>
          <a:prstGeom prst="rect">
            <a:avLst/>
          </a:prstGeom>
          <a:solidFill>
            <a:srgbClr val="D65A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 Τα βλέπω …. Είσαι μια κότα….</a:t>
            </a:r>
          </a:p>
          <a:p>
            <a:pPr marL="285750" indent="-285750" algn="ctr">
              <a:buFontTx/>
              <a:buChar char="-"/>
            </a:pPr>
            <a:r>
              <a:rPr lang="el-GR" sz="4000" dirty="0" err="1"/>
              <a:t>Αααααα</a:t>
            </a:r>
            <a:r>
              <a:rPr lang="el-GR" sz="4000" dirty="0"/>
              <a:t> για να σου πω….!!! Κότα είσαι και φαίνεσαι! </a:t>
            </a:r>
          </a:p>
          <a:p>
            <a:pPr algn="ctr"/>
            <a:r>
              <a:rPr lang="el-GR" sz="4000" dirty="0"/>
              <a:t>Εγώ είμαι πουλί. </a:t>
            </a:r>
          </a:p>
          <a:p>
            <a:pPr algn="ctr"/>
            <a:r>
              <a:rPr lang="el-GR" sz="4000" dirty="0"/>
              <a:t>Γεια σου γριά λίμνη….</a:t>
            </a:r>
          </a:p>
        </p:txBody>
      </p:sp>
    </p:spTree>
    <p:extLst>
      <p:ext uri="{BB962C8B-B14F-4D97-AF65-F5344CB8AC3E}">
        <p14:creationId xmlns:p14="http://schemas.microsoft.com/office/powerpoint/2010/main" val="4086063049"/>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82" t="76938"/>
          <a:stretch/>
        </p:blipFill>
        <p:spPr>
          <a:xfrm>
            <a:off x="2759868" y="3148783"/>
            <a:ext cx="9141961" cy="373597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407" t="57656" r="-1"/>
          <a:stretch/>
        </p:blipFill>
        <p:spPr>
          <a:xfrm>
            <a:off x="4454433" y="0"/>
            <a:ext cx="7447396" cy="6884760"/>
          </a:xfrm>
          <a:prstGeom prst="rect">
            <a:avLst/>
          </a:prstGeom>
        </p:spPr>
      </p:pic>
      <p:sp>
        <p:nvSpPr>
          <p:cNvPr id="3" name="Oval 2"/>
          <p:cNvSpPr/>
          <p:nvPr/>
        </p:nvSpPr>
        <p:spPr>
          <a:xfrm>
            <a:off x="0" y="248194"/>
            <a:ext cx="3291839" cy="636161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b="1" dirty="0">
                <a:solidFill>
                  <a:srgbClr val="002060"/>
                </a:solidFill>
              </a:rPr>
              <a:t>Αυτά φώναξε η </a:t>
            </a:r>
            <a:r>
              <a:rPr lang="el-GR" sz="4000" b="1" dirty="0" err="1">
                <a:solidFill>
                  <a:srgbClr val="002060"/>
                </a:solidFill>
              </a:rPr>
              <a:t>Κροκή</a:t>
            </a:r>
            <a:r>
              <a:rPr lang="el-GR" sz="4000" b="1" dirty="0">
                <a:solidFill>
                  <a:srgbClr val="002060"/>
                </a:solidFill>
              </a:rPr>
              <a:t> και έφυγε τρέχοντας με τα δυνατά της πόδια.</a:t>
            </a:r>
            <a:endParaRPr lang="en-US" sz="4000" b="1">
              <a:solidFill>
                <a:srgbClr val="002060"/>
              </a:solidFill>
              <a:cs typeface="Calibri"/>
            </a:endParaRPr>
          </a:p>
        </p:txBody>
      </p:sp>
    </p:spTree>
    <p:extLst>
      <p:ext uri="{BB962C8B-B14F-4D97-AF65-F5344CB8AC3E}">
        <p14:creationId xmlns:p14="http://schemas.microsoft.com/office/powerpoint/2010/main" val="3855839074"/>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0582" t="76938"/>
          <a:stretch/>
        </p:blipFill>
        <p:spPr>
          <a:xfrm>
            <a:off x="6434279" y="4650377"/>
            <a:ext cx="5467550" cy="2234383"/>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1407" t="57656" r="-1"/>
          <a:stretch/>
        </p:blipFill>
        <p:spPr>
          <a:xfrm>
            <a:off x="7450073" y="2769326"/>
            <a:ext cx="4451755" cy="4115434"/>
          </a:xfrm>
          <a:prstGeom prst="rect">
            <a:avLst/>
          </a:prstGeom>
        </p:spPr>
      </p:pic>
      <p:sp>
        <p:nvSpPr>
          <p:cNvPr id="3" name="Oval 2"/>
          <p:cNvSpPr/>
          <p:nvPr/>
        </p:nvSpPr>
        <p:spPr>
          <a:xfrm>
            <a:off x="0" y="248194"/>
            <a:ext cx="7119257" cy="6361612"/>
          </a:xfrm>
          <a:prstGeom prst="ellipse">
            <a:avLst/>
          </a:prstGeom>
          <a:solidFill>
            <a:srgbClr val="4AE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Τότε αποφάσισε να ξεκινήσει ένα μεγάλο ταξίδι. </a:t>
            </a:r>
          </a:p>
          <a:p>
            <a:pPr algn="ctr"/>
            <a:r>
              <a:rPr lang="el-GR" sz="4000" dirty="0"/>
              <a:t>Κάποιον θα έβρισκε στο δρόμο της που θα την μάθαινε πώς να πετά.</a:t>
            </a:r>
            <a:endParaRPr lang="en-US" sz="4000" dirty="0"/>
          </a:p>
        </p:txBody>
      </p:sp>
    </p:spTree>
    <p:extLst>
      <p:ext uri="{BB962C8B-B14F-4D97-AF65-F5344CB8AC3E}">
        <p14:creationId xmlns:p14="http://schemas.microsoft.com/office/powerpoint/2010/main" val="706218459"/>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563" t="53816"/>
          <a:stretch/>
        </p:blipFill>
        <p:spPr>
          <a:xfrm>
            <a:off x="6962504" y="3526971"/>
            <a:ext cx="5229496" cy="3331029"/>
          </a:xfrm>
        </p:spPr>
      </p:pic>
      <p:pic>
        <p:nvPicPr>
          <p:cNvPr id="5"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5127" t="1" r="1" b="48000"/>
          <a:stretch/>
        </p:blipFill>
        <p:spPr>
          <a:xfrm>
            <a:off x="7106194" y="-39188"/>
            <a:ext cx="5085806" cy="3566159"/>
          </a:xfrm>
          <a:prstGeom prst="rect">
            <a:avLst/>
          </a:prstGeom>
        </p:spPr>
      </p:pic>
      <p:sp>
        <p:nvSpPr>
          <p:cNvPr id="6" name="Rectangle 5"/>
          <p:cNvSpPr/>
          <p:nvPr/>
        </p:nvSpPr>
        <p:spPr>
          <a:xfrm>
            <a:off x="0" y="0"/>
            <a:ext cx="7106193" cy="6858000"/>
          </a:xfrm>
          <a:prstGeom prst="rect">
            <a:avLst/>
          </a:prstGeom>
          <a:solidFill>
            <a:srgbClr val="D65A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Σαν περπατούσε είδε ένα πράσινο φύλλο να πετά, να χορεύει με τον άνεμο.</a:t>
            </a:r>
          </a:p>
          <a:p>
            <a:pPr algn="ctr"/>
            <a:endParaRPr lang="el-GR" sz="4000" dirty="0"/>
          </a:p>
          <a:p>
            <a:pPr marL="285750" indent="-285750" algn="ctr">
              <a:buFontTx/>
              <a:buChar char="-"/>
            </a:pPr>
            <a:r>
              <a:rPr lang="el-GR" sz="4000" dirty="0"/>
              <a:t>Φύλλο, θα με μάθεις να πετώ;</a:t>
            </a:r>
          </a:p>
          <a:p>
            <a:pPr marL="285750" indent="-285750" algn="ctr">
              <a:buFontTx/>
              <a:buChar char="-"/>
            </a:pPr>
            <a:r>
              <a:rPr lang="el-GR" sz="4000" dirty="0"/>
              <a:t>Κοτούλα μου δεν γίνεται. Μόνο τα πουλιά πετούν.</a:t>
            </a:r>
            <a:endParaRPr lang="en-US" sz="4000" dirty="0"/>
          </a:p>
        </p:txBody>
      </p:sp>
      <p:pic>
        <p:nvPicPr>
          <p:cNvPr id="1038" name="Picture 14" descr="Leaves falling gif png, Picture #1915273 leaves falling gif png">
            <a:extLst>
              <a:ext uri="{FF2B5EF4-FFF2-40B4-BE49-F238E27FC236}">
                <a16:creationId xmlns:a16="http://schemas.microsoft.com/office/drawing/2014/main" id="{4BB14626-572F-4E91-A1C2-80C5366112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06193" y="-39188"/>
            <a:ext cx="4865156" cy="4111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132787"/>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588" r="66199" b="69403"/>
          <a:stretch/>
        </p:blipFill>
        <p:spPr>
          <a:xfrm>
            <a:off x="7769765" y="0"/>
            <a:ext cx="2024744" cy="2259104"/>
          </a:xfrm>
        </p:spPr>
      </p:pic>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31563" t="53816"/>
          <a:stretch/>
        </p:blipFill>
        <p:spPr>
          <a:xfrm>
            <a:off x="7639262" y="3958046"/>
            <a:ext cx="4552737" cy="2899954"/>
          </a:xfrm>
          <a:prstGeom prst="rect">
            <a:avLst/>
          </a:prstGeom>
        </p:spPr>
      </p:pic>
      <p:pic>
        <p:nvPicPr>
          <p:cNvPr id="7"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5333" t="86856" r="11107" b="3314"/>
          <a:stretch/>
        </p:blipFill>
        <p:spPr>
          <a:xfrm>
            <a:off x="9870141" y="1640540"/>
            <a:ext cx="2357781" cy="1859169"/>
          </a:xfrm>
        </p:spPr>
      </p:pic>
      <p:pic>
        <p:nvPicPr>
          <p:cNvPr id="8"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0249" t="1" r="1" b="48000"/>
          <a:stretch/>
        </p:blipFill>
        <p:spPr>
          <a:xfrm>
            <a:off x="11505065" y="0"/>
            <a:ext cx="686934" cy="3958047"/>
          </a:xfrm>
          <a:prstGeom prst="rect">
            <a:avLst/>
          </a:prstGeom>
        </p:spPr>
      </p:pic>
      <p:pic>
        <p:nvPicPr>
          <p:cNvPr id="9"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64105" t="1215" r="1" b="94260"/>
          <a:stretch/>
        </p:blipFill>
        <p:spPr>
          <a:xfrm>
            <a:off x="7237578" y="0"/>
            <a:ext cx="4267487" cy="412188"/>
          </a:xfrm>
          <a:prstGeom prst="rect">
            <a:avLst/>
          </a:prstGeom>
        </p:spPr>
      </p:pic>
      <p:sp>
        <p:nvSpPr>
          <p:cNvPr id="10" name="Rectangle 9"/>
          <p:cNvSpPr/>
          <p:nvPr/>
        </p:nvSpPr>
        <p:spPr>
          <a:xfrm>
            <a:off x="-1" y="1"/>
            <a:ext cx="7563631"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dirty="0"/>
              <a:t>Λυπήθηκε πολύ η </a:t>
            </a:r>
            <a:r>
              <a:rPr lang="el-GR" sz="3600" dirty="0" err="1"/>
              <a:t>Κροκή</a:t>
            </a:r>
            <a:r>
              <a:rPr lang="el-GR" sz="3600" dirty="0"/>
              <a:t> αλλά συνέχισε να περπατά. Ξαφνικά βλέπει ψηλά στον ουρανό ένα μπαλόνι.</a:t>
            </a:r>
          </a:p>
          <a:p>
            <a:pPr marL="285750" indent="-285750" algn="ctr">
              <a:buFontTx/>
              <a:buChar char="-"/>
            </a:pPr>
            <a:r>
              <a:rPr lang="el-GR" sz="3600" dirty="0"/>
              <a:t>Ε…….. μπαλόνι, θα με μάθεις κι εμένα να πετώ;</a:t>
            </a:r>
          </a:p>
          <a:p>
            <a:pPr marL="285750" indent="-285750" algn="ctr">
              <a:buFontTx/>
              <a:buChar char="-"/>
            </a:pPr>
            <a:endParaRPr lang="el-GR" sz="3600" dirty="0"/>
          </a:p>
          <a:p>
            <a:pPr marL="285750" indent="-285750" algn="ctr">
              <a:buFontTx/>
              <a:buChar char="-"/>
            </a:pPr>
            <a:r>
              <a:rPr lang="el-GR" sz="3600" dirty="0"/>
              <a:t>-</a:t>
            </a:r>
            <a:r>
              <a:rPr lang="el-GR" sz="3600" dirty="0" err="1"/>
              <a:t>Σςςςςςςς</a:t>
            </a:r>
            <a:r>
              <a:rPr lang="el-GR" sz="3600" dirty="0"/>
              <a:t>………………. Μη φωνάζεις! Θα μας ακούσει ο </a:t>
            </a:r>
            <a:r>
              <a:rPr lang="el-GR" sz="3600" dirty="0" err="1"/>
              <a:t>μπαλονάς</a:t>
            </a:r>
            <a:r>
              <a:rPr lang="el-GR" sz="3600" dirty="0"/>
              <a:t>. Του έχω ξεφύγει και πάω να ζήσω ελεύθερος. Αν μείνω μαζί σου θα με πιάσουν πάλι…… Γεια χαρά!!!!!!!!!!!</a:t>
            </a:r>
            <a:endParaRPr lang="en-US" sz="3600" dirty="0"/>
          </a:p>
        </p:txBody>
      </p:sp>
      <p:pic>
        <p:nvPicPr>
          <p:cNvPr id="2052" name="Picture 4" descr="Red Balloon Hello Sticker by Tania S. for iOS &amp; Android | GIPHY">
            <a:extLst>
              <a:ext uri="{FF2B5EF4-FFF2-40B4-BE49-F238E27FC236}">
                <a16:creationId xmlns:a16="http://schemas.microsoft.com/office/drawing/2014/main" id="{EA0C7F64-F6B8-4D13-AD62-F06DC488D705}"/>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738152">
            <a:off x="7570738" y="-1738313"/>
            <a:ext cx="786865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148120"/>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08048" y="-37425"/>
            <a:ext cx="6483952" cy="6895425"/>
          </a:xfrm>
        </p:spPr>
      </p:pic>
      <p:sp>
        <p:nvSpPr>
          <p:cNvPr id="5" name="Oval 4"/>
          <p:cNvSpPr/>
          <p:nvPr/>
        </p:nvSpPr>
        <p:spPr>
          <a:xfrm>
            <a:off x="0" y="0"/>
            <a:ext cx="5628417" cy="6642846"/>
          </a:xfrm>
          <a:prstGeom prst="ellipse">
            <a:avLst/>
          </a:prstGeom>
          <a:solidFill>
            <a:srgbClr val="E7941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Για μια στιγμή η </a:t>
            </a:r>
            <a:r>
              <a:rPr lang="el-GR" sz="4000" dirty="0" err="1"/>
              <a:t>Κροκή</a:t>
            </a:r>
            <a:r>
              <a:rPr lang="el-GR" sz="4000" dirty="0"/>
              <a:t> σκέφτηκε να μπήξει τα νύχια στο μπαλόνι και …….. Κραχ ….. να το σπάσει. Τόσο πολύ είχε θυμώσει.</a:t>
            </a:r>
            <a:endParaRPr lang="en-US" sz="4000" dirty="0"/>
          </a:p>
        </p:txBody>
      </p:sp>
    </p:spTree>
    <p:extLst>
      <p:ext uri="{BB962C8B-B14F-4D97-AF65-F5344CB8AC3E}">
        <p14:creationId xmlns:p14="http://schemas.microsoft.com/office/powerpoint/2010/main" val="1983634520"/>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 y="0"/>
            <a:ext cx="6309361"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400" dirty="0"/>
              <a:t>Μια φορά και έναν καιρό ήταν ένα αβγουλάκι.</a:t>
            </a:r>
          </a:p>
          <a:p>
            <a:pPr algn="ctr"/>
            <a:r>
              <a:rPr lang="el-GR" sz="4400" dirty="0"/>
              <a:t>Ένα βροχερό πρωί…… Κραχ……. έσπασε και βγήκε από μέσα ένα κίτρινο κοτοπουλάκι. Η μαμά του το ονόμασε </a:t>
            </a:r>
            <a:r>
              <a:rPr lang="el-GR" sz="4400" dirty="0" err="1"/>
              <a:t>Κροκή</a:t>
            </a:r>
            <a:r>
              <a:rPr lang="el-GR" dirty="0"/>
              <a:t>.</a:t>
            </a:r>
          </a:p>
        </p:txBody>
      </p:sp>
      <p:pic>
        <p:nvPicPr>
          <p:cNvPr id="5"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09360" y="436003"/>
            <a:ext cx="5767833" cy="6051307"/>
          </a:xfrm>
        </p:spPr>
      </p:pic>
    </p:spTree>
    <p:extLst>
      <p:ext uri="{BB962C8B-B14F-4D97-AF65-F5344CB8AC3E}">
        <p14:creationId xmlns:p14="http://schemas.microsoft.com/office/powerpoint/2010/main" val="2291863311"/>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8232"/>
          <a:stretch/>
        </p:blipFill>
        <p:spPr>
          <a:xfrm>
            <a:off x="6936378" y="0"/>
            <a:ext cx="5251269" cy="6881608"/>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869" t="48382" b="20380"/>
          <a:stretch/>
        </p:blipFill>
        <p:spPr>
          <a:xfrm>
            <a:off x="6089470" y="3298392"/>
            <a:ext cx="6098177" cy="212559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216" t="26753" r="25417" b="61070"/>
          <a:stretch/>
        </p:blipFill>
        <p:spPr>
          <a:xfrm>
            <a:off x="5107778" y="1503169"/>
            <a:ext cx="1828600" cy="11893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4875" t="21524" r="23467" b="61714"/>
          <a:stretch/>
        </p:blipFill>
        <p:spPr>
          <a:xfrm>
            <a:off x="5462452" y="677315"/>
            <a:ext cx="2404754" cy="1959429"/>
          </a:xfrm>
          <a:prstGeom prst="rect">
            <a:avLst/>
          </a:prstGeom>
        </p:spPr>
      </p:pic>
      <p:sp>
        <p:nvSpPr>
          <p:cNvPr id="11" name="Cloud Callout 10"/>
          <p:cNvSpPr/>
          <p:nvPr/>
        </p:nvSpPr>
        <p:spPr>
          <a:xfrm>
            <a:off x="-1181988" y="-295491"/>
            <a:ext cx="7955281" cy="747258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200" dirty="0"/>
              <a:t>Η </a:t>
            </a:r>
            <a:r>
              <a:rPr lang="el-GR" sz="3200" dirty="0" err="1"/>
              <a:t>Κροκή</a:t>
            </a:r>
            <a:r>
              <a:rPr lang="el-GR" sz="3200" dirty="0"/>
              <a:t> συνέχισε το ταξίδι της.</a:t>
            </a:r>
          </a:p>
          <a:p>
            <a:pPr algn="ctr"/>
            <a:r>
              <a:rPr lang="el-GR" sz="3200" dirty="0"/>
              <a:t>Μια ωραία πεταλούδα ήρθε και κάθισε στη μύτη της.</a:t>
            </a:r>
          </a:p>
          <a:p>
            <a:pPr marL="285750" indent="-285750" algn="ctr">
              <a:buFontTx/>
              <a:buChar char="-"/>
            </a:pPr>
            <a:r>
              <a:rPr lang="el-GR" sz="3200" dirty="0"/>
              <a:t>Όμορφη πεταλουδίτσα με λένε </a:t>
            </a:r>
            <a:r>
              <a:rPr lang="el-GR" sz="3200" dirty="0" err="1"/>
              <a:t>Κροκή</a:t>
            </a:r>
            <a:r>
              <a:rPr lang="el-GR" sz="3200" dirty="0"/>
              <a:t>. Εσένα;</a:t>
            </a:r>
          </a:p>
          <a:p>
            <a:pPr marL="285750" indent="-285750" algn="ctr">
              <a:buFontTx/>
              <a:buChar char="-"/>
            </a:pPr>
            <a:r>
              <a:rPr lang="el-GR" sz="3200" dirty="0"/>
              <a:t>Με λένε Ψυχή.</a:t>
            </a:r>
          </a:p>
          <a:p>
            <a:pPr marL="285750" indent="-285750" algn="ctr">
              <a:buFontTx/>
              <a:buChar char="-"/>
            </a:pPr>
            <a:r>
              <a:rPr lang="el-GR" sz="3200" dirty="0"/>
              <a:t>Έχεις όμορφα φτερά Ψυχή.</a:t>
            </a:r>
          </a:p>
          <a:p>
            <a:pPr marL="285750" indent="-285750" algn="ctr">
              <a:buFontTx/>
              <a:buChar char="-"/>
            </a:pPr>
            <a:r>
              <a:rPr lang="el-GR" sz="3200" dirty="0"/>
              <a:t>Σε ευχαριστώ.</a:t>
            </a:r>
            <a:endParaRPr lang="en-US" sz="3200" dirty="0"/>
          </a:p>
        </p:txBody>
      </p:sp>
      <p:pic>
        <p:nvPicPr>
          <p:cNvPr id="12"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63732" t="96139"/>
          <a:stretch/>
        </p:blipFill>
        <p:spPr>
          <a:xfrm>
            <a:off x="4087906" y="6596744"/>
            <a:ext cx="4559806" cy="284864"/>
          </a:xfrm>
          <a:prstGeom prst="rect">
            <a:avLst/>
          </a:prstGeom>
        </p:spPr>
      </p:pic>
      <p:pic>
        <p:nvPicPr>
          <p:cNvPr id="13"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91181" t="95258" b="-1"/>
          <a:stretch/>
        </p:blipFill>
        <p:spPr>
          <a:xfrm>
            <a:off x="5799912" y="-35126"/>
            <a:ext cx="1136466" cy="365125"/>
          </a:xfrm>
          <a:prstGeom prst="rect">
            <a:avLst/>
          </a:prstGeom>
        </p:spPr>
      </p:pic>
    </p:spTree>
    <p:extLst>
      <p:ext uri="{BB962C8B-B14F-4D97-AF65-F5344CB8AC3E}">
        <p14:creationId xmlns:p14="http://schemas.microsoft.com/office/powerpoint/2010/main" val="2720558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8232"/>
          <a:stretch/>
        </p:blipFill>
        <p:spPr>
          <a:xfrm>
            <a:off x="8232965" y="1"/>
            <a:ext cx="3954682" cy="6858000"/>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869" t="48382" b="20380"/>
          <a:stretch/>
        </p:blipFill>
        <p:spPr>
          <a:xfrm>
            <a:off x="7550331" y="3298392"/>
            <a:ext cx="4637316" cy="212559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1216" t="26753" r="25417" b="61070"/>
          <a:stretch/>
        </p:blipFill>
        <p:spPr>
          <a:xfrm>
            <a:off x="6262649" y="1672699"/>
            <a:ext cx="1136469" cy="1189378"/>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4875" t="21966" r="24187" b="61714"/>
          <a:stretch/>
        </p:blipFill>
        <p:spPr>
          <a:xfrm>
            <a:off x="6683333" y="914400"/>
            <a:ext cx="1663833" cy="1929688"/>
          </a:xfrm>
          <a:prstGeom prst="rect">
            <a:avLst/>
          </a:prstGeom>
        </p:spPr>
      </p:pic>
      <p:sp>
        <p:nvSpPr>
          <p:cNvPr id="3" name="Rectangle 2"/>
          <p:cNvSpPr/>
          <p:nvPr/>
        </p:nvSpPr>
        <p:spPr>
          <a:xfrm>
            <a:off x="1" y="0"/>
            <a:ext cx="6262648" cy="6858000"/>
          </a:xfrm>
          <a:prstGeom prst="rect">
            <a:avLst/>
          </a:prstGeom>
          <a:solidFill>
            <a:srgbClr val="4AE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r>
              <a:rPr lang="el-GR" sz="3200" b="1" dirty="0">
                <a:solidFill>
                  <a:srgbClr val="002060"/>
                </a:solidFill>
              </a:rPr>
              <a:t>Έχω και εγώ φτερά. Όμως δεν μπορώ να πετάξω. Μήπως ξέρεις γιατί;</a:t>
            </a:r>
            <a:endParaRPr lang="el-GR" sz="3200" b="1" dirty="0">
              <a:solidFill>
                <a:srgbClr val="002060"/>
              </a:solidFill>
              <a:cs typeface="Calibri"/>
            </a:endParaRPr>
          </a:p>
          <a:p>
            <a:pPr marL="285750" indent="-285750" algn="ctr">
              <a:buFontTx/>
              <a:buChar char="-"/>
            </a:pPr>
            <a:r>
              <a:rPr lang="el-GR" sz="3200" b="1" dirty="0" err="1">
                <a:solidFill>
                  <a:srgbClr val="002060"/>
                </a:solidFill>
              </a:rPr>
              <a:t>Κροκή</a:t>
            </a:r>
            <a:r>
              <a:rPr lang="el-GR" sz="3200" b="1" dirty="0">
                <a:solidFill>
                  <a:srgbClr val="002060"/>
                </a:solidFill>
              </a:rPr>
              <a:t> μου δεν ξέρω γιατί δεν μπορείς να πετάξεις.</a:t>
            </a:r>
            <a:endParaRPr lang="el-GR" sz="3200" b="1" dirty="0">
              <a:solidFill>
                <a:srgbClr val="002060"/>
              </a:solidFill>
              <a:cs typeface="Calibri"/>
            </a:endParaRPr>
          </a:p>
          <a:p>
            <a:pPr marL="285750" indent="-285750" algn="ctr">
              <a:buFontTx/>
              <a:buChar char="-"/>
            </a:pPr>
            <a:r>
              <a:rPr lang="el-GR" sz="3200" b="1" dirty="0">
                <a:solidFill>
                  <a:srgbClr val="002060"/>
                </a:solidFill>
              </a:rPr>
              <a:t>Μπορείς να με μάθεις να πετώ;</a:t>
            </a:r>
            <a:endParaRPr lang="el-GR" sz="3200" b="1" dirty="0">
              <a:solidFill>
                <a:srgbClr val="002060"/>
              </a:solidFill>
              <a:cs typeface="Calibri"/>
            </a:endParaRPr>
          </a:p>
          <a:p>
            <a:pPr marL="285750" indent="-285750" algn="ctr">
              <a:buFontTx/>
              <a:buChar char="-"/>
            </a:pPr>
            <a:r>
              <a:rPr lang="el-GR" sz="3200" b="1" dirty="0">
                <a:solidFill>
                  <a:srgbClr val="002060"/>
                </a:solidFill>
              </a:rPr>
              <a:t>Δεν έχω χρόνο. Λυπάμαι. Πολλά λουλούδια με περιμένουν και έχω αργήσει.</a:t>
            </a:r>
            <a:endParaRPr lang="el-GR" sz="3200" b="1" dirty="0">
              <a:solidFill>
                <a:srgbClr val="002060"/>
              </a:solidFill>
              <a:cs typeface="Calibri"/>
            </a:endParaRPr>
          </a:p>
          <a:p>
            <a:pPr marL="285750" indent="-285750" algn="ctr">
              <a:buFontTx/>
              <a:buChar char="-"/>
            </a:pPr>
            <a:endParaRPr lang="el-GR" sz="3200" b="1" dirty="0">
              <a:solidFill>
                <a:srgbClr val="002060"/>
              </a:solidFill>
              <a:cs typeface="Calibri"/>
            </a:endParaRPr>
          </a:p>
          <a:p>
            <a:pPr marL="285750" indent="-285750" algn="ctr">
              <a:buFontTx/>
              <a:buChar char="-"/>
            </a:pPr>
            <a:r>
              <a:rPr lang="el-GR" sz="3200" b="1" dirty="0">
                <a:solidFill>
                  <a:srgbClr val="002060"/>
                </a:solidFill>
              </a:rPr>
              <a:t>Εγώ δεν σε αγαπώ πεταλουδίτσα. Δεν με βοήθησες, φώναξε λυπημένη η </a:t>
            </a:r>
            <a:r>
              <a:rPr lang="el-GR" sz="3200" b="1" dirty="0" err="1">
                <a:solidFill>
                  <a:srgbClr val="002060"/>
                </a:solidFill>
              </a:rPr>
              <a:t>Κροκή</a:t>
            </a:r>
            <a:r>
              <a:rPr lang="el-GR" sz="3200" b="1" dirty="0">
                <a:solidFill>
                  <a:srgbClr val="002060"/>
                </a:solidFill>
              </a:rPr>
              <a:t>.</a:t>
            </a:r>
            <a:endParaRPr lang="en-US" sz="3200" b="1">
              <a:solidFill>
                <a:srgbClr val="002060"/>
              </a:solidFill>
              <a:cs typeface="Calibri"/>
            </a:endParaRPr>
          </a:p>
        </p:txBody>
      </p:sp>
      <p:pic>
        <p:nvPicPr>
          <p:cNvPr id="11"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58232" t="95492"/>
          <a:stretch/>
        </p:blipFill>
        <p:spPr>
          <a:xfrm>
            <a:off x="6262649" y="6557839"/>
            <a:ext cx="3954682" cy="309155"/>
          </a:xfrm>
          <a:prstGeom prst="rect">
            <a:avLst/>
          </a:prstGeom>
        </p:spPr>
      </p:pic>
      <p:pic>
        <p:nvPicPr>
          <p:cNvPr id="12"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58232" t="95492"/>
          <a:stretch/>
        </p:blipFill>
        <p:spPr>
          <a:xfrm>
            <a:off x="6262649" y="0"/>
            <a:ext cx="3954682" cy="347136"/>
          </a:xfrm>
          <a:prstGeom prst="rect">
            <a:avLst/>
          </a:prstGeom>
        </p:spPr>
      </p:pic>
      <p:pic>
        <p:nvPicPr>
          <p:cNvPr id="10" name="Picture 4" descr="pink butterfly, pink purple butterfly animated - PicMix">
            <a:extLst>
              <a:ext uri="{FF2B5EF4-FFF2-40B4-BE49-F238E27FC236}">
                <a16:creationId xmlns:a16="http://schemas.microsoft.com/office/drawing/2014/main" id="{577C1264-E325-45D1-9C81-8A6AE207D12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224484">
            <a:off x="7550808" y="-422875"/>
            <a:ext cx="5148374" cy="460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746610"/>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3245"/>
          <a:stretch/>
        </p:blipFill>
        <p:spPr>
          <a:xfrm>
            <a:off x="9827622" y="0"/>
            <a:ext cx="2364378" cy="6866527"/>
          </a:xfrm>
        </p:spPr>
      </p:pic>
      <p:sp>
        <p:nvSpPr>
          <p:cNvPr id="3" name="Rectangle 2"/>
          <p:cNvSpPr/>
          <p:nvPr/>
        </p:nvSpPr>
        <p:spPr>
          <a:xfrm>
            <a:off x="-1" y="0"/>
            <a:ext cx="9927771" cy="6858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Και άρχισε πάλι να τρέχει γρήγορα η </a:t>
            </a:r>
            <a:r>
              <a:rPr lang="el-GR" sz="4000" dirty="0" err="1"/>
              <a:t>Κροκή</a:t>
            </a:r>
            <a:r>
              <a:rPr lang="el-GR" sz="4000" dirty="0"/>
              <a:t> με τα δυνατά της πόδια.  Έτρεχε…. έτρεχε ,μέχρι που έφτασε στο δάσος. </a:t>
            </a:r>
          </a:p>
          <a:p>
            <a:pPr algn="ctr"/>
            <a:r>
              <a:rPr lang="el-GR" sz="4000" dirty="0"/>
              <a:t>Κάθισε κάτω από ένα μεγάλο δέντρο να ξεκουραστεί και να κλάψει. </a:t>
            </a:r>
          </a:p>
          <a:p>
            <a:pPr algn="ctr"/>
            <a:endParaRPr lang="el-GR" sz="4000" dirty="0"/>
          </a:p>
          <a:p>
            <a:pPr algn="ctr"/>
            <a:r>
              <a:rPr lang="el-GR" sz="4000" dirty="0"/>
              <a:t>Σε λίγο νύχτωσε……… Κρύωνε και φοβόταν η </a:t>
            </a:r>
            <a:r>
              <a:rPr lang="el-GR" sz="4000" dirty="0" err="1"/>
              <a:t>Κροκή</a:t>
            </a:r>
            <a:r>
              <a:rPr lang="el-GR" sz="4000" dirty="0"/>
              <a:t>.</a:t>
            </a:r>
          </a:p>
          <a:p>
            <a:pPr algn="ctr"/>
            <a:r>
              <a:rPr lang="el-GR" sz="4000" dirty="0"/>
              <a:t>Δεν ήξερε πώς να γυρίσει πίσω στο κοτέτσι.</a:t>
            </a:r>
            <a:endParaRPr lang="en-US" sz="4000" dirty="0"/>
          </a:p>
        </p:txBody>
      </p:sp>
    </p:spTree>
    <p:extLst>
      <p:ext uri="{BB962C8B-B14F-4D97-AF65-F5344CB8AC3E}">
        <p14:creationId xmlns:p14="http://schemas.microsoft.com/office/powerpoint/2010/main" val="20359641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1701"/>
          <a:stretch/>
        </p:blipFill>
        <p:spPr>
          <a:xfrm>
            <a:off x="6204036" y="435174"/>
            <a:ext cx="5987964" cy="6422826"/>
          </a:xfrm>
        </p:spPr>
      </p:pic>
      <p:sp>
        <p:nvSpPr>
          <p:cNvPr id="3" name="Oval 2"/>
          <p:cNvSpPr/>
          <p:nvPr/>
        </p:nvSpPr>
        <p:spPr>
          <a:xfrm>
            <a:off x="-1240970" y="258792"/>
            <a:ext cx="7746932" cy="6787951"/>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Tx/>
              <a:buChar char="-"/>
            </a:pPr>
            <a:endParaRPr lang="el-GR" sz="4000" dirty="0"/>
          </a:p>
          <a:p>
            <a:pPr algn="ctr"/>
            <a:endParaRPr lang="el-GR" sz="4000" dirty="0"/>
          </a:p>
          <a:p>
            <a:pPr marL="285750" indent="-285750" algn="ctr">
              <a:buFontTx/>
              <a:buChar char="-"/>
            </a:pPr>
            <a:r>
              <a:rPr lang="el-GR" sz="4000" dirty="0"/>
              <a:t>Μαμά μου, μαμά μου….. πού είμαι;  Πού είσαι;  Αν ήμουν στο κοτέτσι μας τώρα θα με ζέσταινες στη μεγάλη σου αγκαλιά, φώναζε η </a:t>
            </a:r>
            <a:r>
              <a:rPr lang="el-GR" sz="4000" dirty="0" err="1"/>
              <a:t>Κροκή</a:t>
            </a:r>
            <a:r>
              <a:rPr lang="el-GR" sz="4000" dirty="0"/>
              <a:t> κλαίοντας.</a:t>
            </a:r>
          </a:p>
          <a:p>
            <a:pPr algn="ctr"/>
            <a:endParaRPr lang="el-GR" dirty="0"/>
          </a:p>
          <a:p>
            <a:pPr algn="ctr"/>
            <a:endParaRPr lang="el-GR" dirty="0"/>
          </a:p>
          <a:p>
            <a:pPr algn="ctr"/>
            <a:endParaRPr lang="el-GR" dirty="0"/>
          </a:p>
          <a:p>
            <a:pPr algn="ctr"/>
            <a:endParaRPr lang="el-GR" dirty="0"/>
          </a:p>
          <a:p>
            <a:pPr algn="ctr"/>
            <a:endParaRPr lang="el-GR" dirty="0"/>
          </a:p>
          <a:p>
            <a:pPr algn="ctr"/>
            <a:r>
              <a:rPr lang="el-GR" dirty="0"/>
              <a:t>Και τότε η </a:t>
            </a:r>
            <a:r>
              <a:rPr lang="el-GR" dirty="0" err="1"/>
              <a:t>Κροκή</a:t>
            </a:r>
            <a:r>
              <a:rPr lang="el-GR" dirty="0"/>
              <a:t> κατάλαβε </a:t>
            </a:r>
            <a:endParaRPr lang="en-US" dirty="0"/>
          </a:p>
        </p:txBody>
      </p:sp>
    </p:spTree>
    <p:extLst>
      <p:ext uri="{BB962C8B-B14F-4D97-AF65-F5344CB8AC3E}">
        <p14:creationId xmlns:p14="http://schemas.microsoft.com/office/powerpoint/2010/main" val="3528776946"/>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20942"/>
          <a:stretch/>
        </p:blipFill>
        <p:spPr>
          <a:xfrm>
            <a:off x="2690247" y="1724297"/>
            <a:ext cx="6106372" cy="5133703"/>
          </a:xfrm>
        </p:spPr>
      </p:pic>
      <p:sp>
        <p:nvSpPr>
          <p:cNvPr id="3" name="Rectangle 2"/>
          <p:cNvSpPr/>
          <p:nvPr/>
        </p:nvSpPr>
        <p:spPr>
          <a:xfrm>
            <a:off x="0" y="0"/>
            <a:ext cx="12192000" cy="172429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Και τότε η </a:t>
            </a:r>
            <a:r>
              <a:rPr lang="el-GR" sz="4000" dirty="0" err="1"/>
              <a:t>Κροκή</a:t>
            </a:r>
            <a:r>
              <a:rPr lang="el-GR" sz="4000" dirty="0"/>
              <a:t> κατάλαβε:</a:t>
            </a:r>
          </a:p>
          <a:p>
            <a:pPr algn="ctr"/>
            <a:r>
              <a:rPr lang="el-GR" sz="4000" dirty="0"/>
              <a:t>Οι κότες έχουν φτερά και δεν πετάνε………… </a:t>
            </a:r>
            <a:r>
              <a:rPr lang="el-GR" sz="4000" b="1" dirty="0">
                <a:solidFill>
                  <a:srgbClr val="002060"/>
                </a:solidFill>
              </a:rPr>
              <a:t>για να κρατούν τα παιδιά τους με τα φτερά τους αγκαλιά!!!!</a:t>
            </a:r>
            <a:endParaRPr lang="en-US" sz="4000" b="1">
              <a:solidFill>
                <a:srgbClr val="002060"/>
              </a:solidFill>
              <a:cs typeface="Calibri"/>
            </a:endParaRPr>
          </a:p>
        </p:txBody>
      </p:sp>
      <p:pic>
        <p:nvPicPr>
          <p:cNvPr id="4100" name="Picture 4" descr="Beating heart transparent GIF on GIFER - by Kirinn">
            <a:extLst>
              <a:ext uri="{FF2B5EF4-FFF2-40B4-BE49-F238E27FC236}">
                <a16:creationId xmlns:a16="http://schemas.microsoft.com/office/drawing/2014/main" id="{5A5ADE51-47EE-42F8-B4B8-DC1C754DD85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21773">
            <a:off x="5937715" y="1620525"/>
            <a:ext cx="28575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677729"/>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4807"/>
          <a:stretch/>
        </p:blipFill>
        <p:spPr>
          <a:xfrm>
            <a:off x="2259873" y="2468469"/>
            <a:ext cx="7788707" cy="4609141"/>
          </a:xfrm>
        </p:spPr>
      </p:pic>
      <p:sp>
        <p:nvSpPr>
          <p:cNvPr id="5" name="Rectangle 4"/>
          <p:cNvSpPr/>
          <p:nvPr/>
        </p:nvSpPr>
        <p:spPr>
          <a:xfrm>
            <a:off x="1384663" y="91440"/>
            <a:ext cx="9366068" cy="23770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smtClean="0"/>
              <a:t>Και ξεκίνησε να πάει πίσω στο κοτέτσι για να χωθεί στην αγκαλιά της μαμάς της.</a:t>
            </a:r>
          </a:p>
          <a:p>
            <a:pPr algn="ctr"/>
            <a:r>
              <a:rPr lang="el-GR" sz="4000" dirty="0" smtClean="0"/>
              <a:t>Και </a:t>
            </a:r>
            <a:r>
              <a:rPr lang="el-GR" sz="4000" dirty="0"/>
              <a:t>ζήσανε αυτές καλά και εμείς καλύτερα!!!!!!!!!!!</a:t>
            </a:r>
            <a:endParaRPr lang="en-US" sz="4000" dirty="0"/>
          </a:p>
        </p:txBody>
      </p:sp>
      <p:pic>
        <p:nvPicPr>
          <p:cNvPr id="6148" name="Picture 4" descr="▷ Heart &amp; Arrow: Animated Images, Gifs, Pictures &amp; Animations ...">
            <a:extLst>
              <a:ext uri="{FF2B5EF4-FFF2-40B4-BE49-F238E27FC236}">
                <a16:creationId xmlns:a16="http://schemas.microsoft.com/office/drawing/2014/main" id="{290FFBE3-425F-479A-BDD7-A1428F9841A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251" y="5138508"/>
            <a:ext cx="3153716" cy="18085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 Heart &amp; Arrow: Animated Images, Gifs, Pictures &amp; Animations ...">
            <a:extLst>
              <a:ext uri="{FF2B5EF4-FFF2-40B4-BE49-F238E27FC236}">
                <a16:creationId xmlns:a16="http://schemas.microsoft.com/office/drawing/2014/main" id="{59660B7E-0078-4B83-A88C-89856871F65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88911" y="5138508"/>
            <a:ext cx="3153716" cy="18085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 Heart &amp; Arrow: Animated Images, Gifs, Pictures &amp; Animations ...">
            <a:extLst>
              <a:ext uri="{FF2B5EF4-FFF2-40B4-BE49-F238E27FC236}">
                <a16:creationId xmlns:a16="http://schemas.microsoft.com/office/drawing/2014/main" id="{E16FBF10-E286-4EF6-8082-C563CA86FFF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2627" y="5125155"/>
            <a:ext cx="3153716" cy="18085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 Heart &amp; Arrow: Animated Images, Gifs, Pictures &amp; Animations ...">
            <a:extLst>
              <a:ext uri="{FF2B5EF4-FFF2-40B4-BE49-F238E27FC236}">
                <a16:creationId xmlns:a16="http://schemas.microsoft.com/office/drawing/2014/main" id="{3B1F9C01-F49A-4A19-84D7-221C3BCD0CB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30033" y="5087816"/>
            <a:ext cx="3153716" cy="1808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02161"/>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en Animation Transparent &amp; PNG Clipart Free Download - YWD">
            <a:extLst>
              <a:ext uri="{FF2B5EF4-FFF2-40B4-BE49-F238E27FC236}">
                <a16:creationId xmlns:a16="http://schemas.microsoft.com/office/drawing/2014/main" id="{E50512A7-4632-468A-B73B-1731D818C99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240465" y="-254076"/>
            <a:ext cx="8704521" cy="65283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aby Chick GIFs | Tenor">
            <a:extLst>
              <a:ext uri="{FF2B5EF4-FFF2-40B4-BE49-F238E27FC236}">
                <a16:creationId xmlns:a16="http://schemas.microsoft.com/office/drawing/2014/main" id="{371C32C0-9D94-49D7-8F9B-88CDB84E42E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61936" y="3103303"/>
            <a:ext cx="3533995" cy="353399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I Love You Hearts Sticker by Walmart for iOS &amp; Android | GIPHY">
            <a:extLst>
              <a:ext uri="{FF2B5EF4-FFF2-40B4-BE49-F238E27FC236}">
                <a16:creationId xmlns:a16="http://schemas.microsoft.com/office/drawing/2014/main" id="{EC3F062D-AE30-4794-AE3E-6FAE212E73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09" y="864115"/>
            <a:ext cx="5236453" cy="5410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 Love You Hearts Sticker by Walmart for iOS &amp; Android | GIPHY">
            <a:extLst>
              <a:ext uri="{FF2B5EF4-FFF2-40B4-BE49-F238E27FC236}">
                <a16:creationId xmlns:a16="http://schemas.microsoft.com/office/drawing/2014/main" id="{6A8A8E3D-DB40-463A-BF97-733528D44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229" y="220702"/>
            <a:ext cx="5621188" cy="58077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F1DA2F6-1337-4F08-8582-DD3CB329B8C8}"/>
              </a:ext>
            </a:extLst>
          </p:cNvPr>
          <p:cNvSpPr/>
          <p:nvPr/>
        </p:nvSpPr>
        <p:spPr>
          <a:xfrm>
            <a:off x="4078924" y="5812650"/>
            <a:ext cx="3647153" cy="923330"/>
          </a:xfrm>
          <a:prstGeom prst="rect">
            <a:avLst/>
          </a:prstGeom>
          <a:noFill/>
        </p:spPr>
        <p:txBody>
          <a:bodyPr wrap="none" lIns="91440" tIns="45720" rIns="91440" bIns="45720">
            <a:spAutoFit/>
          </a:bodyPr>
          <a:lstStyle/>
          <a:p>
            <a:pPr algn="ctr"/>
            <a:r>
              <a:rPr lang="el-GR" sz="5400" b="1" dirty="0">
                <a:ln w="0">
                  <a:solidFill>
                    <a:srgbClr val="C00000"/>
                  </a:solidFill>
                </a:ln>
                <a:solidFill>
                  <a:srgbClr val="FF0000"/>
                </a:solidFill>
                <a:effectLst>
                  <a:outerShdw blurRad="38100" dist="19050" dir="2700000" algn="tl" rotWithShape="0">
                    <a:schemeClr val="dk1">
                      <a:alpha val="40000"/>
                    </a:schemeClr>
                  </a:outerShdw>
                </a:effectLst>
                <a:latin typeface="BatangChe" panose="02030609000101010101" pitchFamily="49" charset="-127"/>
                <a:ea typeface="BatangChe" panose="02030609000101010101" pitchFamily="49" charset="-127"/>
              </a:rPr>
              <a:t>ΤΕΛΟΣ</a:t>
            </a:r>
            <a:endParaRPr lang="en-US" sz="5400" b="1" cap="none" spc="0" dirty="0">
              <a:ln w="0">
                <a:solidFill>
                  <a:srgbClr val="C00000"/>
                </a:solidFill>
              </a:ln>
              <a:solidFill>
                <a:srgbClr val="FF0000"/>
              </a:solidFill>
              <a:effectLst>
                <a:outerShdw blurRad="38100" dist="19050" dir="2700000" algn="tl" rotWithShape="0">
                  <a:schemeClr val="dk1">
                    <a:alpha val="40000"/>
                  </a:schemeClr>
                </a:outerShdw>
              </a:effectLst>
              <a:latin typeface="BatangChe" panose="02030609000101010101" pitchFamily="49" charset="-127"/>
              <a:ea typeface="BatangChe" panose="02030609000101010101" pitchFamily="49" charset="-127"/>
            </a:endParaRPr>
          </a:p>
        </p:txBody>
      </p:sp>
    </p:spTree>
    <p:extLst>
      <p:ext uri="{BB962C8B-B14F-4D97-AF65-F5344CB8AC3E}">
        <p14:creationId xmlns:p14="http://schemas.microsoft.com/office/powerpoint/2010/main" val="37881671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1" y="0"/>
            <a:ext cx="7067007"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Μια μέρα σαν σκάλιζε το χώμα η </a:t>
            </a:r>
            <a:r>
              <a:rPr lang="el-GR" sz="4000" dirty="0" err="1"/>
              <a:t>Κροκή</a:t>
            </a:r>
            <a:r>
              <a:rPr lang="el-GR" sz="4000" dirty="0"/>
              <a:t> για να βρει σκουληκάκια ρώτησε τη μαμά της:</a:t>
            </a:r>
          </a:p>
          <a:p>
            <a:pPr algn="ctr"/>
            <a:endParaRPr lang="el-GR" sz="4000" dirty="0"/>
          </a:p>
          <a:p>
            <a:pPr algn="ctr"/>
            <a:r>
              <a:rPr lang="el-GR" sz="4000" dirty="0"/>
              <a:t>- Μαμά γιατί δεν μπορώ να πετάξω σαν τα άλλα πουλιά;</a:t>
            </a:r>
          </a:p>
          <a:p>
            <a:pPr algn="ctr"/>
            <a:endParaRPr lang="el-GR" sz="3600" dirty="0"/>
          </a:p>
        </p:txBody>
      </p:sp>
      <p:pic>
        <p:nvPicPr>
          <p:cNvPr id="5"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3413"/>
          <a:stretch/>
        </p:blipFill>
        <p:spPr>
          <a:xfrm>
            <a:off x="7067006" y="770708"/>
            <a:ext cx="5124995" cy="4990012"/>
          </a:xfrm>
        </p:spPr>
      </p:pic>
    </p:spTree>
    <p:extLst>
      <p:ext uri="{BB962C8B-B14F-4D97-AF65-F5344CB8AC3E}">
        <p14:creationId xmlns:p14="http://schemas.microsoft.com/office/powerpoint/2010/main" val="192374167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33413"/>
          <a:stretch/>
        </p:blipFill>
        <p:spPr>
          <a:xfrm>
            <a:off x="5591345" y="1027906"/>
            <a:ext cx="6600655" cy="4611189"/>
          </a:xfrm>
        </p:spPr>
      </p:pic>
      <p:sp>
        <p:nvSpPr>
          <p:cNvPr id="5" name="Rectangle 4"/>
          <p:cNvSpPr/>
          <p:nvPr/>
        </p:nvSpPr>
        <p:spPr>
          <a:xfrm>
            <a:off x="1" y="0"/>
            <a:ext cx="5884856" cy="685799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Η μαμά της , της απάντησε:</a:t>
            </a:r>
          </a:p>
          <a:p>
            <a:pPr marL="342900" indent="-342900" algn="ctr">
              <a:buFontTx/>
              <a:buChar char="-"/>
            </a:pPr>
            <a:r>
              <a:rPr lang="el-GR" sz="4000" dirty="0" err="1"/>
              <a:t>Κροκή</a:t>
            </a:r>
            <a:r>
              <a:rPr lang="el-GR" sz="4000" dirty="0"/>
              <a:t> μου είμαστε κότες. Δεν πετάμε αλλά τρέχουμε γρήγορα.</a:t>
            </a:r>
          </a:p>
          <a:p>
            <a:pPr algn="ctr"/>
            <a:endParaRPr lang="el-GR" sz="4000" dirty="0"/>
          </a:p>
          <a:p>
            <a:pPr marL="342900" indent="-342900" algn="ctr">
              <a:buFontTx/>
              <a:buChar char="-"/>
            </a:pPr>
            <a:r>
              <a:rPr lang="el-GR" sz="4000" dirty="0"/>
              <a:t>Εγώ θέλω να πετάω , δεν θέλω να τρέχω, </a:t>
            </a:r>
            <a:r>
              <a:rPr lang="el-GR" sz="4000" dirty="0" err="1"/>
              <a:t>κοτ</a:t>
            </a:r>
            <a:r>
              <a:rPr lang="el-GR" sz="4000" dirty="0"/>
              <a:t> </a:t>
            </a:r>
            <a:r>
              <a:rPr lang="el-GR" sz="4000" dirty="0" err="1"/>
              <a:t>κοτ</a:t>
            </a:r>
            <a:r>
              <a:rPr lang="el-GR" sz="4000" dirty="0"/>
              <a:t> </a:t>
            </a:r>
            <a:r>
              <a:rPr lang="el-GR" sz="4000" dirty="0" err="1"/>
              <a:t>κοτ</a:t>
            </a:r>
            <a:r>
              <a:rPr lang="el-GR" sz="4000" dirty="0"/>
              <a:t> φώναξε η </a:t>
            </a:r>
            <a:r>
              <a:rPr lang="el-GR" sz="4000" dirty="0" err="1"/>
              <a:t>Κροκή</a:t>
            </a:r>
            <a:r>
              <a:rPr lang="el-GR" sz="4000" dirty="0"/>
              <a:t>.</a:t>
            </a:r>
            <a:endParaRPr lang="en-US" sz="4000" dirty="0"/>
          </a:p>
        </p:txBody>
      </p:sp>
    </p:spTree>
    <p:extLst>
      <p:ext uri="{BB962C8B-B14F-4D97-AF65-F5344CB8AC3E}">
        <p14:creationId xmlns:p14="http://schemas.microsoft.com/office/powerpoint/2010/main" val="991705671"/>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7534" y="0"/>
            <a:ext cx="6464466" cy="6871200"/>
          </a:xfrm>
        </p:spPr>
      </p:pic>
      <p:sp>
        <p:nvSpPr>
          <p:cNvPr id="5" name="Rectangle 4"/>
          <p:cNvSpPr/>
          <p:nvPr/>
        </p:nvSpPr>
        <p:spPr>
          <a:xfrm>
            <a:off x="0" y="0"/>
            <a:ext cx="572753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Κάθε βράδυ η </a:t>
            </a:r>
            <a:r>
              <a:rPr lang="el-GR" sz="4000" dirty="0" err="1"/>
              <a:t>Κροκή</a:t>
            </a:r>
            <a:r>
              <a:rPr lang="el-GR" sz="4000" dirty="0"/>
              <a:t>  ονειρευόταν ότι είχε μεγάλα φτερά και πώς πετούσε πάνω από όλες τις χώρες του κόσμου.</a:t>
            </a:r>
            <a:endParaRPr lang="en-US" sz="4000" dirty="0"/>
          </a:p>
        </p:txBody>
      </p:sp>
    </p:spTree>
    <p:extLst>
      <p:ext uri="{BB962C8B-B14F-4D97-AF65-F5344CB8AC3E}">
        <p14:creationId xmlns:p14="http://schemas.microsoft.com/office/powerpoint/2010/main" val="3987511133"/>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5149" t="57488" r="9960"/>
          <a:stretch/>
        </p:blipFill>
        <p:spPr>
          <a:xfrm>
            <a:off x="0" y="13446"/>
            <a:ext cx="3823191" cy="6817789"/>
          </a:xfrm>
          <a:prstGeom prst="rect">
            <a:avLst/>
          </a:prstGeom>
        </p:spPr>
      </p:pic>
      <p:sp>
        <p:nvSpPr>
          <p:cNvPr id="5" name="Rectangle 4"/>
          <p:cNvSpPr/>
          <p:nvPr/>
        </p:nvSpPr>
        <p:spPr>
          <a:xfrm>
            <a:off x="3823191" y="-1"/>
            <a:ext cx="8368809" cy="683123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Κάθε μέρα η </a:t>
            </a:r>
            <a:r>
              <a:rPr lang="el-GR" sz="4000" dirty="0" err="1"/>
              <a:t>Κροκή</a:t>
            </a:r>
            <a:r>
              <a:rPr lang="el-GR" sz="4000" dirty="0"/>
              <a:t> δοκίμαζε να πετάξει. </a:t>
            </a:r>
          </a:p>
          <a:p>
            <a:pPr algn="ctr"/>
            <a:r>
              <a:rPr lang="el-GR" sz="4000" dirty="0"/>
              <a:t>Ανέβαινε στη στέγη του κοτετσιού και πηδούσε κάτω ανοίγοντας τα φτερά της. </a:t>
            </a:r>
          </a:p>
        </p:txBody>
      </p:sp>
    </p:spTree>
    <p:extLst>
      <p:ext uri="{BB962C8B-B14F-4D97-AF65-F5344CB8AC3E}">
        <p14:creationId xmlns:p14="http://schemas.microsoft.com/office/powerpoint/2010/main" val="15789077"/>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6505526" cy="6858001"/>
          </a:xfrm>
        </p:spPr>
      </p:pic>
      <p:sp>
        <p:nvSpPr>
          <p:cNvPr id="5" name="Rectangle 4"/>
          <p:cNvSpPr/>
          <p:nvPr/>
        </p:nvSpPr>
        <p:spPr>
          <a:xfrm>
            <a:off x="6505526" y="0"/>
            <a:ext cx="5686474" cy="6858000"/>
          </a:xfrm>
          <a:prstGeom prst="rect">
            <a:avLst/>
          </a:prstGeom>
          <a:solidFill>
            <a:srgbClr val="4AEE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Όμως πάντα έπεφτε με τη μύτη στο χώμα. </a:t>
            </a:r>
          </a:p>
          <a:p>
            <a:pPr algn="ctr"/>
            <a:endParaRPr lang="el-GR" sz="4000" dirty="0"/>
          </a:p>
          <a:p>
            <a:pPr algn="ctr"/>
            <a:r>
              <a:rPr lang="el-GR" sz="4000" dirty="0"/>
              <a:t>Τα χελιδόνια και τα σπουργίτια την κορόιδευαν. </a:t>
            </a:r>
            <a:endParaRPr lang="en-US" sz="4000" dirty="0"/>
          </a:p>
        </p:txBody>
      </p:sp>
    </p:spTree>
    <p:extLst>
      <p:ext uri="{BB962C8B-B14F-4D97-AF65-F5344CB8AC3E}">
        <p14:creationId xmlns:p14="http://schemas.microsoft.com/office/powerpoint/2010/main" val="3578139950"/>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4347" b="44689"/>
          <a:stretch/>
        </p:blipFill>
        <p:spPr>
          <a:xfrm>
            <a:off x="7256530" y="0"/>
            <a:ext cx="4935469" cy="6857999"/>
          </a:xfrm>
        </p:spPr>
      </p:pic>
      <p:sp>
        <p:nvSpPr>
          <p:cNvPr id="3" name="Rectangle 2"/>
          <p:cNvSpPr/>
          <p:nvPr/>
        </p:nvSpPr>
        <p:spPr>
          <a:xfrm>
            <a:off x="1" y="0"/>
            <a:ext cx="7217668" cy="685799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3600" b="1" dirty="0">
                <a:solidFill>
                  <a:srgbClr val="002060"/>
                </a:solidFill>
              </a:rPr>
              <a:t>Η </a:t>
            </a:r>
            <a:r>
              <a:rPr lang="el-GR" sz="3600" b="1" dirty="0" err="1">
                <a:solidFill>
                  <a:srgbClr val="002060"/>
                </a:solidFill>
              </a:rPr>
              <a:t>Κροκή</a:t>
            </a:r>
            <a:r>
              <a:rPr lang="el-GR" sz="3600" b="1" dirty="0">
                <a:solidFill>
                  <a:srgbClr val="002060"/>
                </a:solidFill>
              </a:rPr>
              <a:t> λυπημένη, κλαμένη και με τη μύτη ματωμένη έτρεχε πάντα στη μαμά της.</a:t>
            </a:r>
            <a:endParaRPr lang="el-GR" sz="3600" b="1">
              <a:solidFill>
                <a:srgbClr val="002060"/>
              </a:solidFill>
              <a:cs typeface="Calibri"/>
            </a:endParaRPr>
          </a:p>
          <a:p>
            <a:pPr marL="285750" indent="-285750" algn="ctr">
              <a:buFontTx/>
              <a:buChar char="-"/>
            </a:pPr>
            <a:r>
              <a:rPr lang="el-GR" sz="3600" b="1" dirty="0">
                <a:solidFill>
                  <a:srgbClr val="002060"/>
                </a:solidFill>
              </a:rPr>
              <a:t>Μαμά μου …..</a:t>
            </a:r>
            <a:r>
              <a:rPr lang="el-GR" sz="3600" b="1" dirty="0" err="1">
                <a:solidFill>
                  <a:srgbClr val="002060"/>
                </a:solidFill>
              </a:rPr>
              <a:t>κοτ</a:t>
            </a:r>
            <a:r>
              <a:rPr lang="el-GR" sz="3600" b="1" dirty="0">
                <a:solidFill>
                  <a:srgbClr val="002060"/>
                </a:solidFill>
              </a:rPr>
              <a:t>, </a:t>
            </a:r>
            <a:r>
              <a:rPr lang="el-GR" sz="3600" b="1" dirty="0" err="1">
                <a:solidFill>
                  <a:srgbClr val="002060"/>
                </a:solidFill>
              </a:rPr>
              <a:t>κοτ</a:t>
            </a:r>
            <a:r>
              <a:rPr lang="el-GR" sz="3600" b="1" dirty="0">
                <a:solidFill>
                  <a:srgbClr val="002060"/>
                </a:solidFill>
              </a:rPr>
              <a:t>, </a:t>
            </a:r>
            <a:r>
              <a:rPr lang="el-GR" sz="3600" b="1" dirty="0" err="1">
                <a:solidFill>
                  <a:srgbClr val="002060"/>
                </a:solidFill>
              </a:rPr>
              <a:t>κοτ</a:t>
            </a:r>
            <a:r>
              <a:rPr lang="el-GR" sz="3600" b="1" dirty="0">
                <a:solidFill>
                  <a:srgbClr val="002060"/>
                </a:solidFill>
              </a:rPr>
              <a:t>….. Έγινα ρεζίλι. Όλα τα πουλιά με κοροϊδεύουν.</a:t>
            </a:r>
            <a:endParaRPr lang="el-GR" sz="3600" b="1">
              <a:solidFill>
                <a:srgbClr val="002060"/>
              </a:solidFill>
              <a:cs typeface="Calibri"/>
            </a:endParaRPr>
          </a:p>
          <a:p>
            <a:pPr marL="571500" indent="-571500" algn="ctr">
              <a:buFontTx/>
              <a:buChar char="-"/>
            </a:pPr>
            <a:r>
              <a:rPr lang="el-GR" sz="3600" b="1" dirty="0">
                <a:solidFill>
                  <a:srgbClr val="002060"/>
                </a:solidFill>
              </a:rPr>
              <a:t>Αχ </a:t>
            </a:r>
            <a:r>
              <a:rPr lang="el-GR" sz="3600" b="1" dirty="0" err="1">
                <a:solidFill>
                  <a:srgbClr val="002060"/>
                </a:solidFill>
              </a:rPr>
              <a:t>Κροκή</a:t>
            </a:r>
            <a:r>
              <a:rPr lang="el-GR" sz="3600" b="1" dirty="0">
                <a:solidFill>
                  <a:srgbClr val="002060"/>
                </a:solidFill>
              </a:rPr>
              <a:t> μου έλα να σε φιλήσω να μην πονάς……</a:t>
            </a:r>
            <a:r>
              <a:rPr lang="el-GR" sz="3600" b="1" dirty="0" err="1">
                <a:solidFill>
                  <a:srgbClr val="002060"/>
                </a:solidFill>
              </a:rPr>
              <a:t>μουυτςςςςςςςςς</a:t>
            </a:r>
            <a:endParaRPr lang="el-GR" sz="3600" b="1">
              <a:solidFill>
                <a:srgbClr val="002060"/>
              </a:solidFill>
              <a:cs typeface="Calibri"/>
            </a:endParaRPr>
          </a:p>
          <a:p>
            <a:pPr marL="285750" indent="-285750" algn="ctr">
              <a:buFontTx/>
              <a:buChar char="-"/>
            </a:pPr>
            <a:endParaRPr lang="en-US" sz="4000" b="1" dirty="0">
              <a:solidFill>
                <a:srgbClr val="002060"/>
              </a:solidFill>
              <a:cs typeface="Calibri"/>
            </a:endParaRPr>
          </a:p>
        </p:txBody>
      </p:sp>
    </p:spTree>
    <p:extLst>
      <p:ext uri="{BB962C8B-B14F-4D97-AF65-F5344CB8AC3E}">
        <p14:creationId xmlns:p14="http://schemas.microsoft.com/office/powerpoint/2010/main" val="2425180297"/>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p:nvPr/>
        </p:nvSpPr>
        <p:spPr>
          <a:xfrm>
            <a:off x="0" y="-2"/>
            <a:ext cx="6845362" cy="685800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4000" dirty="0"/>
              <a:t>-Μα μαμά μου θέλω πολύ να πετάξω… </a:t>
            </a:r>
          </a:p>
          <a:p>
            <a:pPr algn="ctr"/>
            <a:endParaRPr lang="el-GR" sz="4000" dirty="0"/>
          </a:p>
          <a:p>
            <a:pPr marL="571500" indent="-571500" algn="ctr">
              <a:buFontTx/>
              <a:buChar char="-"/>
            </a:pPr>
            <a:r>
              <a:rPr lang="el-GR" sz="4000" dirty="0"/>
              <a:t>Τότε πήγαινε να ρωτήσεις τον κυρ Κόκορα.  Αυτός μπορεί να ξέρει.</a:t>
            </a:r>
          </a:p>
        </p:txBody>
      </p:sp>
      <p:pic>
        <p:nvPicPr>
          <p:cNvPr id="5"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4347" b="44689"/>
          <a:stretch/>
        </p:blipFill>
        <p:spPr>
          <a:xfrm>
            <a:off x="6845363" y="0"/>
            <a:ext cx="5346637" cy="6858000"/>
          </a:xfrm>
        </p:spPr>
      </p:pic>
    </p:spTree>
    <p:extLst>
      <p:ext uri="{BB962C8B-B14F-4D97-AF65-F5344CB8AC3E}">
        <p14:creationId xmlns:p14="http://schemas.microsoft.com/office/powerpoint/2010/main" val="3090310629"/>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514</TotalTime>
  <Words>825</Words>
  <Application>Microsoft Office PowerPoint</Application>
  <PresentationFormat>Widescreen</PresentationFormat>
  <Paragraphs>89</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BatangChe</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SONY</dc:creator>
  <cp:lastModifiedBy>SONY</cp:lastModifiedBy>
  <cp:revision>75</cp:revision>
  <dcterms:created xsi:type="dcterms:W3CDTF">2020-04-05T19:08:40Z</dcterms:created>
  <dcterms:modified xsi:type="dcterms:W3CDTF">2020-04-10T09:53:11Z</dcterms:modified>
</cp:coreProperties>
</file>