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69" r:id="rId7"/>
    <p:sldId id="270" r:id="rId8"/>
    <p:sldId id="271" r:id="rId9"/>
    <p:sldId id="272" r:id="rId10"/>
    <p:sldId id="274" r:id="rId11"/>
    <p:sldId id="273" r:id="rId12"/>
    <p:sldId id="280" r:id="rId13"/>
    <p:sldId id="279" r:id="rId14"/>
    <p:sldId id="259" r:id="rId15"/>
    <p:sldId id="260" r:id="rId16"/>
    <p:sldId id="257" r:id="rId17"/>
    <p:sldId id="261" r:id="rId18"/>
    <p:sldId id="262" r:id="rId19"/>
    <p:sldId id="264" r:id="rId20"/>
    <p:sldId id="265" r:id="rId21"/>
    <p:sldId id="266" r:id="rId22"/>
    <p:sldId id="267" r:id="rId23"/>
    <p:sldId id="268" r:id="rId24"/>
    <p:sldId id="285" r:id="rId25"/>
    <p:sldId id="282" r:id="rId26"/>
    <p:sldId id="281" r:id="rId27"/>
    <p:sldId id="286" r:id="rId28"/>
    <p:sldId id="287" r:id="rId29"/>
    <p:sldId id="283" r:id="rId30"/>
    <p:sldId id="288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99"/>
    <a:srgbClr val="99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1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1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0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0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8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7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1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FAC96-7D66-40ED-80A4-EAED700AA85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C132-96BD-4A4E-9D42-08AA023CA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5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8.gif"/><Relationship Id="rId7" Type="http://schemas.openxmlformats.org/officeDocument/2006/relationships/image" Target="../media/image24.gif"/><Relationship Id="rId12" Type="http://schemas.openxmlformats.org/officeDocument/2006/relationships/image" Target="../media/image18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11" Type="http://schemas.openxmlformats.org/officeDocument/2006/relationships/image" Target="../media/image13.gif"/><Relationship Id="rId5" Type="http://schemas.openxmlformats.org/officeDocument/2006/relationships/image" Target="../media/image26.png"/><Relationship Id="rId10" Type="http://schemas.openxmlformats.org/officeDocument/2006/relationships/image" Target="../media/image15.gif"/><Relationship Id="rId4" Type="http://schemas.openxmlformats.org/officeDocument/2006/relationships/image" Target="../media/image27.gif"/><Relationship Id="rId9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Tree PNG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37" y="2288351"/>
            <a:ext cx="4043007" cy="430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807" t="14725" r="24013" b="12048"/>
          <a:stretch/>
        </p:blipFill>
        <p:spPr>
          <a:xfrm>
            <a:off x="534325" y="532210"/>
            <a:ext cx="1486763" cy="216744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67381" y="813578"/>
            <a:ext cx="9144000" cy="1092584"/>
          </a:xfrm>
        </p:spPr>
        <p:txBody>
          <a:bodyPr/>
          <a:lstStyle/>
          <a:p>
            <a:r>
              <a:rPr lang="el-GR" dirty="0" smtClean="0"/>
              <a:t>Ας παίξουμε μαθηματικά</a:t>
            </a:r>
            <a:r>
              <a:rPr lang="en-CY" dirty="0" smtClean="0"/>
              <a:t>…</a:t>
            </a:r>
            <a:endParaRPr lang="en-US" dirty="0"/>
          </a:p>
        </p:txBody>
      </p:sp>
      <p:pic>
        <p:nvPicPr>
          <p:cNvPr id="8" name="Picture 16" descr="Girl Clipart Girl Clip Art Image - Clip Art Libr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65" y="4440924"/>
            <a:ext cx="1347355" cy="16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6" b="-3149"/>
          <a:stretch/>
        </p:blipFill>
        <p:spPr bwMode="auto">
          <a:xfrm>
            <a:off x="9399992" y="2837793"/>
            <a:ext cx="1279097" cy="19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67271" y="5921944"/>
            <a:ext cx="214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Νικολίνα</a:t>
            </a:r>
            <a:r>
              <a:rPr lang="el-GR" dirty="0" smtClean="0"/>
              <a:t> Νικολάου</a:t>
            </a:r>
          </a:p>
          <a:p>
            <a:r>
              <a:rPr lang="el-GR" dirty="0" smtClean="0"/>
              <a:t>Απρίλιος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breeze.wav"/>
          </p:stSnd>
        </p:sndAc>
      </p:transition>
    </mc:Choice>
    <mc:Fallback>
      <p:transition spd="slow"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315" y="578069"/>
            <a:ext cx="6363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Χρωμάτισε τόσα κουτάκια όσα είναι τα μπαλόνια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801899"/>
              </p:ext>
            </p:extLst>
          </p:nvPr>
        </p:nvGraphicFramePr>
        <p:xfrm>
          <a:off x="819810" y="1791720"/>
          <a:ext cx="10794120" cy="319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412">
                  <a:extLst>
                    <a:ext uri="{9D8B030D-6E8A-4147-A177-3AD203B41FA5}">
                      <a16:colId xmlns:a16="http://schemas.microsoft.com/office/drawing/2014/main" val="366013936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54344664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11363596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25312001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31105502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422423649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4223733018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112265432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334246683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771297716"/>
                    </a:ext>
                  </a:extLst>
                </a:gridCol>
              </a:tblGrid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79706"/>
                  </a:ext>
                </a:extLst>
              </a:tr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2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851218" y="1834474"/>
            <a:ext cx="927074" cy="135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1960059" y="1834473"/>
            <a:ext cx="927074" cy="13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766589"/>
              </p:ext>
            </p:extLst>
          </p:nvPr>
        </p:nvGraphicFramePr>
        <p:xfrm>
          <a:off x="819810" y="1791720"/>
          <a:ext cx="10794120" cy="319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412">
                  <a:extLst>
                    <a:ext uri="{9D8B030D-6E8A-4147-A177-3AD203B41FA5}">
                      <a16:colId xmlns:a16="http://schemas.microsoft.com/office/drawing/2014/main" val="366013936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54344664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11363596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25312001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31105502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422423649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4223733018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112265432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334246683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771297716"/>
                    </a:ext>
                  </a:extLst>
                </a:gridCol>
              </a:tblGrid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79706"/>
                  </a:ext>
                </a:extLst>
              </a:tr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2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851218" y="1834474"/>
            <a:ext cx="927074" cy="135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1960059" y="1834473"/>
            <a:ext cx="927074" cy="1351517"/>
          </a:xfrm>
          <a:prstGeom prst="rect">
            <a:avLst/>
          </a:prstGeom>
        </p:spPr>
      </p:pic>
      <p:pic>
        <p:nvPicPr>
          <p:cNvPr id="7" name="Picture 4" descr="Cute Happy Kid Clap Hand Cheer Smile Stock Vector - Illustrati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12137" r="33267" b="6207"/>
          <a:stretch/>
        </p:blipFill>
        <p:spPr bwMode="auto">
          <a:xfrm>
            <a:off x="4439074" y="136135"/>
            <a:ext cx="749439" cy="16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86270" y="380141"/>
            <a:ext cx="309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Μπράβο!!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7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55045"/>
              </p:ext>
            </p:extLst>
          </p:nvPr>
        </p:nvGraphicFramePr>
        <p:xfrm>
          <a:off x="819810" y="1791720"/>
          <a:ext cx="10794120" cy="319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412">
                  <a:extLst>
                    <a:ext uri="{9D8B030D-6E8A-4147-A177-3AD203B41FA5}">
                      <a16:colId xmlns:a16="http://schemas.microsoft.com/office/drawing/2014/main" val="366013936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54344664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11363596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25312001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31105502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422423649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4223733018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112265432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334246683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771297716"/>
                    </a:ext>
                  </a:extLst>
                </a:gridCol>
              </a:tblGrid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79706"/>
                  </a:ext>
                </a:extLst>
              </a:tr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2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851218" y="1834474"/>
            <a:ext cx="927074" cy="135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1960059" y="1834473"/>
            <a:ext cx="927074" cy="1351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2893616" y="1865800"/>
            <a:ext cx="927074" cy="1351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4078882" y="1834474"/>
            <a:ext cx="927074" cy="1351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5150655" y="1834472"/>
            <a:ext cx="927074" cy="1351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6231696" y="1834469"/>
            <a:ext cx="927074" cy="1351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7264843" y="1834467"/>
            <a:ext cx="927074" cy="1351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8380842" y="1834464"/>
            <a:ext cx="927074" cy="1351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9496842" y="1834461"/>
            <a:ext cx="927074" cy="1351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10577881" y="1865793"/>
            <a:ext cx="927074" cy="13515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75315" y="578069"/>
            <a:ext cx="6363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Χρωμάτισε τόσα κουτάκια όσα είναι τα μπαλόνια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68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29700"/>
              </p:ext>
            </p:extLst>
          </p:nvPr>
        </p:nvGraphicFramePr>
        <p:xfrm>
          <a:off x="819810" y="1791720"/>
          <a:ext cx="10794120" cy="319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412">
                  <a:extLst>
                    <a:ext uri="{9D8B030D-6E8A-4147-A177-3AD203B41FA5}">
                      <a16:colId xmlns:a16="http://schemas.microsoft.com/office/drawing/2014/main" val="366013936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54344664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11363596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25312001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31105502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422423649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4223733018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112265432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334246683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771297716"/>
                    </a:ext>
                  </a:extLst>
                </a:gridCol>
              </a:tblGrid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79706"/>
                  </a:ext>
                </a:extLst>
              </a:tr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2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851218" y="1834474"/>
            <a:ext cx="927074" cy="135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1960059" y="1834473"/>
            <a:ext cx="927074" cy="1351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2893616" y="1865800"/>
            <a:ext cx="927074" cy="1351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4078882" y="1834474"/>
            <a:ext cx="927074" cy="1351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5150655" y="1834472"/>
            <a:ext cx="927074" cy="1351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6231696" y="1834469"/>
            <a:ext cx="927074" cy="1351517"/>
          </a:xfrm>
          <a:prstGeom prst="rect">
            <a:avLst/>
          </a:prstGeom>
        </p:spPr>
      </p:pic>
      <p:pic>
        <p:nvPicPr>
          <p:cNvPr id="10" name="Picture 4" descr="Cute Happy Kid Clap Hand Cheer Smile Stock Vector - Illustrati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12137" r="33267" b="6207"/>
          <a:stretch/>
        </p:blipFill>
        <p:spPr bwMode="auto">
          <a:xfrm>
            <a:off x="4439074" y="136135"/>
            <a:ext cx="749439" cy="16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86270" y="380141"/>
            <a:ext cx="309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Μπράβο!!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7264843" y="1834467"/>
            <a:ext cx="927074" cy="1351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8380842" y="1834464"/>
            <a:ext cx="927074" cy="1351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9496842" y="1834461"/>
            <a:ext cx="927074" cy="1351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10577881" y="1865793"/>
            <a:ext cx="927074" cy="13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45" y="4214439"/>
            <a:ext cx="1902117" cy="2402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002" y="-307141"/>
            <a:ext cx="4846740" cy="5517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8103" y="1004132"/>
            <a:ext cx="405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Πόσα μπαλόνια κρατά</a:t>
            </a:r>
            <a:r>
              <a:rPr lang="en-GB" sz="2400" dirty="0" smtClean="0"/>
              <a:t> </a:t>
            </a:r>
            <a:r>
              <a:rPr lang="el-GR" sz="2400" dirty="0" smtClean="0"/>
              <a:t>η Λήδα;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5548" y="328973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/>
              <a:t>1</a:t>
            </a:r>
            <a:endParaRPr lang="en-US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4277" y="4214439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B0F0"/>
                </a:solidFill>
              </a:rPr>
              <a:t>2</a:t>
            </a:r>
            <a:endParaRPr lang="en-US" sz="80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8086" y="123496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70C0"/>
                </a:solidFill>
              </a:rPr>
              <a:t>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Free Butterfly Animations - Butterfly Gifs - Clipar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16" y="1896684"/>
            <a:ext cx="17145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37594" y="3488464"/>
            <a:ext cx="524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Μια πεταλούδα περνά και τους χαιρετά.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55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1875 L -0.2181 0.03518 C -0.26341 0.04722 -0.33151 0.05393 -0.40313 0.05393 C -0.48438 0.05393 -0.54961 0.04722 -0.59492 0.03518 L -0.81289 -0.01875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5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33139"/>
          <a:stretch/>
        </p:blipFill>
        <p:spPr bwMode="auto">
          <a:xfrm>
            <a:off x="5193526" y="3185518"/>
            <a:ext cx="2467189" cy="24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740" r="21434"/>
          <a:stretch/>
        </p:blipFill>
        <p:spPr>
          <a:xfrm rot="20801913">
            <a:off x="3197556" y="563261"/>
            <a:ext cx="2302201" cy="40513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5815" y="932928"/>
            <a:ext cx="418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Πόσα μπαλόνια κρατά ο Πάρης;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42469" y="139459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/>
              <a:t>1</a:t>
            </a:r>
            <a:endParaRPr lang="en-US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62380" y="399495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B0F0"/>
                </a:solidFill>
              </a:rPr>
              <a:t>2</a:t>
            </a:r>
            <a:endParaRPr lang="en-US" sz="80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473" y="283494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70C0"/>
                </a:solidFill>
              </a:rPr>
              <a:t>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aterpillar butterfly clipart - Google Search | Bible ar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81" y="1709637"/>
            <a:ext cx="2448743" cy="24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68361" y="4813943"/>
            <a:ext cx="3647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Μια κάμπια στάθηκε να δει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ο παιχνίδι τους. </a:t>
            </a:r>
          </a:p>
        </p:txBody>
      </p:sp>
    </p:spTree>
    <p:extLst>
      <p:ext uri="{BB962C8B-B14F-4D97-AF65-F5344CB8AC3E}">
        <p14:creationId xmlns:p14="http://schemas.microsoft.com/office/powerpoint/2010/main" val="33513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68335" y="714703"/>
            <a:ext cx="405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Πόσα μπαλόνια κρατά η Λήδα;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07213" y="370157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70C0"/>
                </a:solidFill>
              </a:rPr>
              <a:t>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849" y="467899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B0F0"/>
                </a:solidFill>
              </a:rPr>
              <a:t>2</a:t>
            </a:r>
            <a:endParaRPr lang="en-US" sz="8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796" y="117636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FF3399"/>
                </a:solidFill>
              </a:rPr>
              <a:t>4</a:t>
            </a:r>
            <a:endParaRPr lang="en-US" sz="8000" b="1" dirty="0">
              <a:solidFill>
                <a:srgbClr val="FF33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36357">
            <a:off x="2563877" y="408163"/>
            <a:ext cx="3886352" cy="45216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44" y="4240364"/>
            <a:ext cx="1905000" cy="2400300"/>
          </a:xfrm>
          <a:prstGeom prst="rect">
            <a:avLst/>
          </a:prstGeom>
        </p:spPr>
      </p:pic>
      <p:pic>
        <p:nvPicPr>
          <p:cNvPr id="3076" name="Picture 4" descr="Bird Clipar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89" y="1488320"/>
            <a:ext cx="3952194" cy="39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41933" y="5025015"/>
            <a:ext cx="3101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Ένα πουλάκι ήρθε και </a:t>
            </a:r>
          </a:p>
          <a:p>
            <a:r>
              <a:rPr lang="el-GR" sz="2400" dirty="0" smtClean="0"/>
              <a:t>τους έπιασε κουβέντα. </a:t>
            </a:r>
          </a:p>
        </p:txBody>
      </p:sp>
    </p:spTree>
    <p:extLst>
      <p:ext uri="{BB962C8B-B14F-4D97-AF65-F5344CB8AC3E}">
        <p14:creationId xmlns:p14="http://schemas.microsoft.com/office/powerpoint/2010/main" val="41764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33139"/>
          <a:stretch/>
        </p:blipFill>
        <p:spPr bwMode="auto">
          <a:xfrm>
            <a:off x="5373528" y="3888828"/>
            <a:ext cx="2467189" cy="24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8895" y="555380"/>
            <a:ext cx="418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Πόσα μπαλόνια κρατά ο Πάρης;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0336" y="311525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B0F0"/>
                </a:solidFill>
              </a:rPr>
              <a:t>2</a:t>
            </a:r>
            <a:endParaRPr lang="en-US" sz="80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289" y="14807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70C0"/>
                </a:solidFill>
              </a:rPr>
              <a:t>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Library of 4 balloons image black and white png fi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5745">
            <a:off x="2980627" y="-10453"/>
            <a:ext cx="4350070" cy="62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16465" y="4656949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FF3399"/>
                </a:solidFill>
              </a:rPr>
              <a:t>4</a:t>
            </a:r>
            <a:endParaRPr lang="en-US" sz="8000" b="1" dirty="0">
              <a:solidFill>
                <a:srgbClr val="FF3399"/>
              </a:solidFill>
            </a:endParaRPr>
          </a:p>
        </p:txBody>
      </p:sp>
      <p:pic>
        <p:nvPicPr>
          <p:cNvPr id="4098" name="Picture 2" descr="Grasshopper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138" y="1360392"/>
            <a:ext cx="3296557" cy="32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48137" y="4926477"/>
            <a:ext cx="3107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Μια ακρίδα τους κοιτά </a:t>
            </a:r>
          </a:p>
          <a:p>
            <a:r>
              <a:rPr lang="el-GR" sz="2400" dirty="0" smtClean="0"/>
              <a:t>με ενδιαφέρον.  </a:t>
            </a:r>
          </a:p>
        </p:txBody>
      </p:sp>
    </p:spTree>
    <p:extLst>
      <p:ext uri="{BB962C8B-B14F-4D97-AF65-F5344CB8AC3E}">
        <p14:creationId xmlns:p14="http://schemas.microsoft.com/office/powerpoint/2010/main" val="21855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61" y="4070787"/>
            <a:ext cx="1905000" cy="24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669" y="445586"/>
            <a:ext cx="405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Πόσα μπαλόνια κρατά η Λήδα;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696700" y="3498519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70C0"/>
                </a:solidFill>
              </a:rPr>
              <a:t>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2661" y="90725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CC3300"/>
                </a:solidFill>
              </a:rPr>
              <a:t>5</a:t>
            </a:r>
            <a:endParaRPr lang="en-US" sz="8000" b="1" dirty="0">
              <a:solidFill>
                <a:srgbClr val="CC33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01157">
            <a:off x="4481895" y="269379"/>
            <a:ext cx="4616341" cy="44156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74905" y="245362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FF3399"/>
                </a:solidFill>
              </a:rPr>
              <a:t>4</a:t>
            </a:r>
            <a:endParaRPr lang="en-US" sz="8000" b="1" dirty="0">
              <a:solidFill>
                <a:srgbClr val="FF3399"/>
              </a:solidFill>
            </a:endParaRPr>
          </a:p>
        </p:txBody>
      </p:sp>
      <p:pic>
        <p:nvPicPr>
          <p:cNvPr id="5122" name="Picture 2" descr="Level Up With Derived Columns: Bucketing Events For Comparison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30" y="1499680"/>
            <a:ext cx="2914541" cy="29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57023" y="4855438"/>
            <a:ext cx="3058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Κοντά τους πέταξε μια </a:t>
            </a:r>
          </a:p>
          <a:p>
            <a:r>
              <a:rPr lang="el-GR" sz="2400" dirty="0" smtClean="0"/>
              <a:t>εργατική μέλισσα.  </a:t>
            </a:r>
          </a:p>
        </p:txBody>
      </p:sp>
    </p:spTree>
    <p:extLst>
      <p:ext uri="{BB962C8B-B14F-4D97-AF65-F5344CB8AC3E}">
        <p14:creationId xmlns:p14="http://schemas.microsoft.com/office/powerpoint/2010/main" val="41342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4727" y="433156"/>
            <a:ext cx="418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Πόσα μπαλόνια κρατά ο Πάρης;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090935" y="1681657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FFC000"/>
                </a:solidFill>
              </a:rPr>
              <a:t>6</a:t>
            </a:r>
            <a:endParaRPr lang="en-US" sz="80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5886" y="285440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FF3399"/>
                </a:solidFill>
              </a:rPr>
              <a:t>4</a:t>
            </a:r>
            <a:endParaRPr lang="en-US" sz="8000" b="1" dirty="0">
              <a:solidFill>
                <a:srgbClr val="FF3399"/>
              </a:solidFill>
            </a:endParaRPr>
          </a:p>
        </p:txBody>
      </p:sp>
      <p:pic>
        <p:nvPicPr>
          <p:cNvPr id="8" name="Picture 2" descr="Balloon clipar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5837">
            <a:off x="4848429" y="47678"/>
            <a:ext cx="3669520" cy="50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33139"/>
          <a:stretch/>
        </p:blipFill>
        <p:spPr bwMode="auto">
          <a:xfrm>
            <a:off x="7810655" y="3516126"/>
            <a:ext cx="2467189" cy="24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277844" y="52735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B0F0"/>
                </a:solidFill>
              </a:rPr>
              <a:t>2</a:t>
            </a:r>
            <a:endParaRPr lang="en-US" sz="8000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Free Fish Animated Pictures, Download Free Clip Art, Free Clip Art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2" y="1681657"/>
            <a:ext cx="3497865" cy="256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1911" y="4835280"/>
            <a:ext cx="3210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Ένα ψάρι πλησιάζει και 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ους κοιτά απορημένο.  </a:t>
            </a:r>
          </a:p>
        </p:txBody>
      </p:sp>
    </p:spTree>
    <p:extLst>
      <p:ext uri="{BB962C8B-B14F-4D97-AF65-F5344CB8AC3E}">
        <p14:creationId xmlns:p14="http://schemas.microsoft.com/office/powerpoint/2010/main" val="311595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1822" y="246950"/>
            <a:ext cx="5034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Η Λήδα και ο Πάρης βγήκαν στην αυλή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83" y="956443"/>
            <a:ext cx="7054131" cy="5699738"/>
          </a:xfrm>
          <a:prstGeom prst="rect">
            <a:avLst/>
          </a:prstGeom>
        </p:spPr>
      </p:pic>
      <p:pic>
        <p:nvPicPr>
          <p:cNvPr id="4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6" b="-3149"/>
          <a:stretch/>
        </p:blipFill>
        <p:spPr bwMode="auto">
          <a:xfrm>
            <a:off x="6695956" y="3005959"/>
            <a:ext cx="1670857" cy="25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irl Clipart Girl Clip Art Image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64" y="3274465"/>
            <a:ext cx="1784560" cy="22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3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explode.wav"/>
          </p:stSnd>
        </p:sndAc>
      </p:transition>
    </mc:Choice>
    <mc:Fallback>
      <p:transition spd="slow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95" y="4382194"/>
            <a:ext cx="1905000" cy="24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317" y="421034"/>
            <a:ext cx="405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Πόσα μπαλόνια κρατά η Λήδα;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793" y="372047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CC3300"/>
                </a:solidFill>
              </a:rPr>
              <a:t>5</a:t>
            </a:r>
            <a:endParaRPr lang="en-US" sz="8000" b="1" dirty="0">
              <a:solidFill>
                <a:srgbClr val="CC33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6393">
            <a:off x="4988794" y="456017"/>
            <a:ext cx="3886352" cy="4521621"/>
          </a:xfrm>
          <a:prstGeom prst="rect">
            <a:avLst/>
          </a:prstGeom>
        </p:spPr>
      </p:pic>
      <p:pic>
        <p:nvPicPr>
          <p:cNvPr id="12" name="Picture 2" descr="Library of 4 balloons image black and white png fil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23">
            <a:off x="7257241" y="24578"/>
            <a:ext cx="4128465" cy="59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90962" y="4920624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FF6600"/>
                </a:solidFill>
              </a:rPr>
              <a:t>7</a:t>
            </a:r>
            <a:endParaRPr lang="en-US" sz="8000" b="1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7043" y="372047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FF3399"/>
                </a:solidFill>
              </a:rPr>
              <a:t>4</a:t>
            </a:r>
            <a:endParaRPr lang="en-US" sz="8000" b="1" dirty="0">
              <a:solidFill>
                <a:srgbClr val="FF3399"/>
              </a:solidFill>
            </a:endParaRPr>
          </a:p>
        </p:txBody>
      </p:sp>
      <p:pic>
        <p:nvPicPr>
          <p:cNvPr id="7170" name="Picture 2" descr="Turtle Clipart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9" y="1521439"/>
            <a:ext cx="2857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0979" y="4802340"/>
            <a:ext cx="2781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Μια χελώνα θέλει</a:t>
            </a:r>
          </a:p>
          <a:p>
            <a:r>
              <a:rPr lang="el-GR" sz="2400" dirty="0" smtClean="0"/>
              <a:t>να παίξει μαζί τους. </a:t>
            </a:r>
          </a:p>
        </p:txBody>
      </p:sp>
    </p:spTree>
    <p:extLst>
      <p:ext uri="{BB962C8B-B14F-4D97-AF65-F5344CB8AC3E}">
        <p14:creationId xmlns:p14="http://schemas.microsoft.com/office/powerpoint/2010/main" val="7713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8373" y="355131"/>
            <a:ext cx="418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Πόσα μπαλόνια κρατά ο Πάρης;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3225" y="5220751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FFC000"/>
                </a:solidFill>
              </a:rPr>
              <a:t>6</a:t>
            </a:r>
            <a:endParaRPr lang="en-US" sz="80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1528" y="487284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FF0000"/>
                </a:solidFill>
              </a:rPr>
              <a:t>8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33139"/>
          <a:stretch/>
        </p:blipFill>
        <p:spPr bwMode="auto">
          <a:xfrm>
            <a:off x="8412844" y="3991040"/>
            <a:ext cx="2467189" cy="24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45597" y="369793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B0F0"/>
                </a:solidFill>
              </a:rPr>
              <a:t>2</a:t>
            </a:r>
            <a:endParaRPr lang="en-US" sz="8000" b="1" dirty="0">
              <a:solidFill>
                <a:srgbClr val="00B0F0"/>
              </a:solidFill>
            </a:endParaRPr>
          </a:p>
        </p:txBody>
      </p:sp>
      <p:pic>
        <p:nvPicPr>
          <p:cNvPr id="11" name="Picture 2" descr="Library of 4 balloons image black and white png fi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339">
            <a:off x="7453386" y="330221"/>
            <a:ext cx="4128465" cy="59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brary of 4 balloons image black and white png fi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7608">
            <a:off x="5094661" y="288164"/>
            <a:ext cx="4128465" cy="59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veable PNG and vectors for Free Download- DLP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3" y="1474632"/>
            <a:ext cx="2893520" cy="27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3968" y="4805252"/>
            <a:ext cx="3083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Μια πάπια έρχεται και 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ους ρωτά τι κάνουν. </a:t>
            </a:r>
          </a:p>
        </p:txBody>
      </p:sp>
    </p:spTree>
    <p:extLst>
      <p:ext uri="{BB962C8B-B14F-4D97-AF65-F5344CB8AC3E}">
        <p14:creationId xmlns:p14="http://schemas.microsoft.com/office/powerpoint/2010/main" val="39016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158" y="4204795"/>
            <a:ext cx="1905000" cy="24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11" y="271527"/>
            <a:ext cx="405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Πόσα μπαλόνια κρατά η Λήδα;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14932" y="498492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990099"/>
                </a:solidFill>
              </a:rPr>
              <a:t>9</a:t>
            </a:r>
            <a:endParaRPr lang="en-US" sz="8000" b="1" dirty="0">
              <a:solidFill>
                <a:srgbClr val="99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1525" y="4081506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CC3300"/>
                </a:solidFill>
              </a:rPr>
              <a:t>5</a:t>
            </a:r>
            <a:endParaRPr lang="en-US" sz="8000" b="1" dirty="0">
              <a:solidFill>
                <a:srgbClr val="CC3300"/>
              </a:solidFill>
            </a:endParaRPr>
          </a:p>
        </p:txBody>
      </p:sp>
      <p:pic>
        <p:nvPicPr>
          <p:cNvPr id="12" name="Picture 2" descr="Library of 4 balloons image black and white png fi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23">
            <a:off x="6946733" y="150701"/>
            <a:ext cx="4128465" cy="59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ibrary of 4 balloons image black and white png fi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5214">
            <a:off x="4404316" y="18097"/>
            <a:ext cx="4128465" cy="59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5954" t="14901" r="16604" b="19737"/>
          <a:stretch/>
        </p:blipFill>
        <p:spPr>
          <a:xfrm rot="1450772">
            <a:off x="6451170" y="1708744"/>
            <a:ext cx="2379975" cy="26287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21323" y="3817083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B0F0"/>
                </a:solidFill>
              </a:rPr>
              <a:t>2</a:t>
            </a:r>
            <a:endParaRPr lang="en-US" sz="80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Animated gif of a frog opening and shutting his mou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8" y="1454879"/>
            <a:ext cx="2218181" cy="22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3079" y="3303728"/>
            <a:ext cx="18742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6564" y="4309525"/>
            <a:ext cx="2913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Ένας βάτραχος τους </a:t>
            </a:r>
          </a:p>
          <a:p>
            <a:r>
              <a:rPr lang="el-GR" sz="2400" dirty="0" smtClean="0"/>
              <a:t>βλέπει και χαμογελά. </a:t>
            </a:r>
          </a:p>
        </p:txBody>
      </p:sp>
    </p:spTree>
    <p:extLst>
      <p:ext uri="{BB962C8B-B14F-4D97-AF65-F5344CB8AC3E}">
        <p14:creationId xmlns:p14="http://schemas.microsoft.com/office/powerpoint/2010/main" val="35358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8470" y="333243"/>
            <a:ext cx="418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Πόσα μπαλόνια κρατά ο Πάρης;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1047" y="52810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FFC000"/>
                </a:solidFill>
              </a:rPr>
              <a:t>6</a:t>
            </a:r>
            <a:endParaRPr lang="en-US" sz="8000" b="1" dirty="0">
              <a:solidFill>
                <a:srgbClr val="FFC000"/>
              </a:solidFill>
            </a:endParaRPr>
          </a:p>
        </p:txBody>
      </p:sp>
      <p:pic>
        <p:nvPicPr>
          <p:cNvPr id="10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33139"/>
          <a:stretch/>
        </p:blipFill>
        <p:spPr bwMode="auto">
          <a:xfrm>
            <a:off x="7993805" y="3956577"/>
            <a:ext cx="2467189" cy="24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90163" y="4282132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solidFill>
                  <a:srgbClr val="00B050"/>
                </a:solidFill>
              </a:rPr>
              <a:t>10</a:t>
            </a:r>
            <a:endParaRPr lang="en-US" sz="8000" b="1" dirty="0">
              <a:solidFill>
                <a:srgbClr val="00B050"/>
              </a:solidFill>
            </a:endParaRPr>
          </a:p>
        </p:txBody>
      </p:sp>
      <p:pic>
        <p:nvPicPr>
          <p:cNvPr id="11" name="Picture 2" descr="Library of 4 balloons image black and white png fi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188">
            <a:off x="7110184" y="288002"/>
            <a:ext cx="4128465" cy="59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ibrary of 4 balloons image black and white png fi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247">
            <a:off x="4455787" y="426992"/>
            <a:ext cx="4128465" cy="59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8807" t="14725" r="24013" b="12048"/>
          <a:stretch/>
        </p:blipFill>
        <p:spPr>
          <a:xfrm rot="1376819">
            <a:off x="6763481" y="1948747"/>
            <a:ext cx="2029694" cy="2958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8807" t="14725" r="24013" b="12048"/>
          <a:stretch/>
        </p:blipFill>
        <p:spPr>
          <a:xfrm rot="1376819">
            <a:off x="6735442" y="18820"/>
            <a:ext cx="2029694" cy="29589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946403" y="4098168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>
                <a:solidFill>
                  <a:srgbClr val="0070C0"/>
                </a:solidFill>
              </a:rPr>
              <a:t>3</a:t>
            </a:r>
            <a:endParaRPr lang="en-US" sz="8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Bug Ladybug Sticker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6401">
            <a:off x="740000" y="1136111"/>
            <a:ext cx="2341052" cy="23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4755" y="4266877"/>
            <a:ext cx="3755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Μια μικρή πασχαλίτσα</a:t>
            </a:r>
          </a:p>
          <a:p>
            <a:r>
              <a:rPr lang="el-GR" sz="2400" dirty="0"/>
              <a:t>κ</a:t>
            </a:r>
            <a:r>
              <a:rPr lang="el-GR" sz="2400" dirty="0" smtClean="0"/>
              <a:t>άθεται και απολαμβάνει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ο δροσερό αεράκι με μια</a:t>
            </a:r>
            <a:r>
              <a:rPr lang="en-CY" sz="2400" dirty="0" smtClean="0"/>
              <a:t>…</a:t>
            </a:r>
            <a:r>
              <a:rPr lang="el-G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60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344" y="6067886"/>
            <a:ext cx="2710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l-G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υ</a:t>
            </a:r>
            <a:r>
              <a:rPr lang="el-G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πέροχη</a:t>
            </a:r>
          </a:p>
          <a:p>
            <a:pPr algn="ctr"/>
            <a:r>
              <a:rPr lang="el-G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π</a:t>
            </a:r>
            <a:r>
              <a:rPr lang="el-G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αρέα!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 descr="Bug Ladybug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6401">
            <a:off x="246476" y="1267875"/>
            <a:ext cx="2341052" cy="23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nimated gif of a frog opening and shutting his mout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70" y="635859"/>
            <a:ext cx="1761084" cy="17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veable PNG and vectors for Free Download- DLP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94" y="4456652"/>
            <a:ext cx="2095332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urtle Clipart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59" y="4432720"/>
            <a:ext cx="2439889" cy="204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Fish Animated Pictures, Download Free Clip Art, Free Clip Art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66" y="2163166"/>
            <a:ext cx="2360128" cy="17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evel Up With Derived Columns: Bucketing Events For Comparison ...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32" y="2643636"/>
            <a:ext cx="2080924" cy="208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asshopper GIFs | Teno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345" y="4158380"/>
            <a:ext cx="2376204" cy="237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terpillar butterfly clipart - Google Search | Bible art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74" y="1526984"/>
            <a:ext cx="2448743" cy="24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Butterfly Animations - Butterfly Gifs - Clipar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98" y="163221"/>
            <a:ext cx="17145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ird Clipart 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07" y="243315"/>
            <a:ext cx="3002113" cy="300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0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33139"/>
          <a:stretch/>
        </p:blipFill>
        <p:spPr bwMode="auto">
          <a:xfrm>
            <a:off x="2745942" y="3520966"/>
            <a:ext cx="2467189" cy="24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740" r="21434"/>
          <a:stretch/>
        </p:blipFill>
        <p:spPr>
          <a:xfrm rot="20801913">
            <a:off x="745718" y="821200"/>
            <a:ext cx="2302201" cy="4051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6448" y="357350"/>
            <a:ext cx="4986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Ο Πάρης κρατούσε </a:t>
            </a:r>
            <a:r>
              <a:rPr lang="el-GR" sz="2400" b="1" dirty="0">
                <a:solidFill>
                  <a:srgbClr val="00B0F0"/>
                </a:solidFill>
              </a:rPr>
              <a:t>2</a:t>
            </a:r>
            <a:r>
              <a:rPr lang="el-GR" sz="2400" dirty="0" smtClean="0">
                <a:solidFill>
                  <a:srgbClr val="00B0F0"/>
                </a:solidFill>
              </a:rPr>
              <a:t> </a:t>
            </a:r>
            <a:r>
              <a:rPr lang="el-GR" sz="2400" dirty="0" smtClean="0"/>
              <a:t>μπαλόνια. </a:t>
            </a:r>
          </a:p>
          <a:p>
            <a:r>
              <a:rPr lang="el-GR" sz="2400" dirty="0" smtClean="0"/>
              <a:t>Του έδωσε η Λήδα ακόμα </a:t>
            </a:r>
            <a:r>
              <a:rPr lang="el-GR" sz="2400" b="1" dirty="0" smtClean="0"/>
              <a:t>1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Πόσα μπαλόνια κρατά τώρα ο Πάρης;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95438" y="2793355"/>
            <a:ext cx="40463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800" b="1" dirty="0">
                <a:solidFill>
                  <a:srgbClr val="00B0F0"/>
                </a:solidFill>
              </a:rPr>
              <a:t>2</a:t>
            </a:r>
            <a:r>
              <a:rPr lang="el-GR" sz="8800" dirty="0" smtClean="0"/>
              <a:t> </a:t>
            </a:r>
            <a:r>
              <a:rPr lang="en-GB" sz="8800" dirty="0" smtClean="0"/>
              <a:t>+ </a:t>
            </a:r>
            <a:r>
              <a:rPr lang="el-GR" sz="8800" b="1" dirty="0" smtClean="0"/>
              <a:t>1</a:t>
            </a:r>
            <a:r>
              <a:rPr lang="en-GB" sz="8800" b="1" dirty="0" smtClean="0"/>
              <a:t> = </a:t>
            </a:r>
            <a:r>
              <a:rPr lang="el-GR" sz="8800" b="1" dirty="0">
                <a:solidFill>
                  <a:srgbClr val="0070C0"/>
                </a:solidFill>
              </a:rPr>
              <a:t>3</a:t>
            </a:r>
            <a:endParaRPr lang="el-GR" sz="8800" dirty="0" smtClean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3288" y="2793355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800" b="1" dirty="0">
                <a:solidFill>
                  <a:srgbClr val="00B0F0"/>
                </a:solidFill>
              </a:rPr>
              <a:t>2</a:t>
            </a:r>
            <a:endParaRPr lang="en-US" dirty="0"/>
          </a:p>
        </p:txBody>
      </p:sp>
      <p:pic>
        <p:nvPicPr>
          <p:cNvPr id="10" name="Picture 2" descr="Blue balloon transparent background ~ Free Png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58" y="1462395"/>
            <a:ext cx="2817009" cy="4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30761" y="3304127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800" b="1" dirty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2572" y="378371"/>
            <a:ext cx="4852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Η Λήδα κρατούσε </a:t>
            </a:r>
            <a:r>
              <a:rPr lang="el-GR" sz="2400" b="1" dirty="0" smtClean="0">
                <a:solidFill>
                  <a:srgbClr val="0070C0"/>
                </a:solidFill>
              </a:rPr>
              <a:t>3</a:t>
            </a:r>
            <a:r>
              <a:rPr lang="el-GR" sz="2400" dirty="0" smtClean="0"/>
              <a:t> μπαλόνια. </a:t>
            </a:r>
          </a:p>
          <a:p>
            <a:r>
              <a:rPr lang="el-GR" sz="2400" dirty="0" smtClean="0"/>
              <a:t>Της έδωσε ο Πάρης ακόμα </a:t>
            </a:r>
            <a:r>
              <a:rPr lang="el-GR" sz="2400" b="1" dirty="0" smtClean="0"/>
              <a:t>1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Πόσα μπαλόνια κρατά τώρα η Λήδα; 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6190">
            <a:off x="552851" y="382025"/>
            <a:ext cx="3886352" cy="45216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149" y="4267856"/>
            <a:ext cx="1905000" cy="240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95438" y="2793355"/>
            <a:ext cx="40463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800" b="1" dirty="0" smtClean="0">
                <a:solidFill>
                  <a:srgbClr val="0070C0"/>
                </a:solidFill>
              </a:rPr>
              <a:t>3</a:t>
            </a:r>
            <a:r>
              <a:rPr lang="el-GR" sz="8800" dirty="0" smtClean="0"/>
              <a:t> </a:t>
            </a:r>
            <a:r>
              <a:rPr lang="en-GB" sz="8800" dirty="0" smtClean="0"/>
              <a:t>+ </a:t>
            </a:r>
            <a:r>
              <a:rPr lang="el-GR" sz="8800" b="1" dirty="0" smtClean="0"/>
              <a:t>1</a:t>
            </a:r>
            <a:r>
              <a:rPr lang="en-GB" sz="8800" b="1" dirty="0" smtClean="0"/>
              <a:t> = </a:t>
            </a:r>
            <a:r>
              <a:rPr lang="en-GB" sz="8800" b="1" dirty="0" smtClean="0">
                <a:solidFill>
                  <a:srgbClr val="FF3399"/>
                </a:solidFill>
              </a:rPr>
              <a:t>4</a:t>
            </a:r>
            <a:endParaRPr lang="el-GR" sz="8800" dirty="0" smtClean="0">
              <a:solidFill>
                <a:srgbClr val="FF33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5094" y="2821306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800" b="1" dirty="0">
                <a:solidFill>
                  <a:srgbClr val="0070C0"/>
                </a:solidFill>
              </a:rPr>
              <a:t>3</a:t>
            </a:r>
            <a:endParaRPr lang="en-US" sz="8800" dirty="0"/>
          </a:p>
        </p:txBody>
      </p:sp>
      <p:sp>
        <p:nvSpPr>
          <p:cNvPr id="5" name="Rectangle 4"/>
          <p:cNvSpPr/>
          <p:nvPr/>
        </p:nvSpPr>
        <p:spPr>
          <a:xfrm>
            <a:off x="5362411" y="3544581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800" b="1" dirty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p:pic>
        <p:nvPicPr>
          <p:cNvPr id="12" name="Picture 2" descr="Blue balloon transparent background ~ Free Png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63" y="1483416"/>
            <a:ext cx="2817009" cy="4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33139"/>
          <a:stretch/>
        </p:blipFill>
        <p:spPr bwMode="auto">
          <a:xfrm>
            <a:off x="2745942" y="3520966"/>
            <a:ext cx="2467189" cy="24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6448" y="357350"/>
            <a:ext cx="4986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Ο Πάρης κρατούσε </a:t>
            </a:r>
            <a:r>
              <a:rPr lang="el-GR" sz="2400" b="1" dirty="0">
                <a:solidFill>
                  <a:srgbClr val="FF3399"/>
                </a:solidFill>
              </a:rPr>
              <a:t>4</a:t>
            </a:r>
            <a:r>
              <a:rPr lang="el-GR" sz="2400" dirty="0" smtClean="0">
                <a:solidFill>
                  <a:srgbClr val="00B0F0"/>
                </a:solidFill>
              </a:rPr>
              <a:t> </a:t>
            </a:r>
            <a:r>
              <a:rPr lang="el-GR" sz="2400" dirty="0" smtClean="0"/>
              <a:t>μπαλόνια. </a:t>
            </a:r>
          </a:p>
          <a:p>
            <a:r>
              <a:rPr lang="el-GR" sz="2400" dirty="0" smtClean="0"/>
              <a:t>Του έδωσε η Λήδα ακόμα </a:t>
            </a:r>
            <a:r>
              <a:rPr lang="el-GR" sz="2400" b="1" dirty="0">
                <a:solidFill>
                  <a:srgbClr val="00B0F0"/>
                </a:solidFill>
              </a:rPr>
              <a:t>2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Πόσα μπαλόνια κρατά τώρα ο Πάρης;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95438" y="2793355"/>
            <a:ext cx="40463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800" b="1" dirty="0">
                <a:solidFill>
                  <a:srgbClr val="FF3399"/>
                </a:solidFill>
              </a:rPr>
              <a:t>4</a:t>
            </a:r>
            <a:r>
              <a:rPr lang="el-GR" sz="8800" dirty="0" smtClean="0"/>
              <a:t> </a:t>
            </a:r>
            <a:r>
              <a:rPr lang="en-GB" sz="8800" dirty="0" smtClean="0"/>
              <a:t>+ </a:t>
            </a:r>
            <a:r>
              <a:rPr lang="el-GR" sz="8800" b="1" dirty="0">
                <a:solidFill>
                  <a:srgbClr val="00B0F0"/>
                </a:solidFill>
              </a:rPr>
              <a:t>2</a:t>
            </a:r>
            <a:r>
              <a:rPr lang="en-GB" sz="8800" b="1" dirty="0" smtClean="0"/>
              <a:t> = </a:t>
            </a:r>
            <a:r>
              <a:rPr lang="el-GR" sz="8800" b="1" dirty="0">
                <a:solidFill>
                  <a:srgbClr val="FFC000"/>
                </a:solidFill>
              </a:rPr>
              <a:t>6</a:t>
            </a:r>
            <a:endParaRPr lang="el-GR" sz="8800" dirty="0" smtClean="0">
              <a:solidFill>
                <a:srgbClr val="FFC000"/>
              </a:solidFill>
            </a:endParaRPr>
          </a:p>
        </p:txBody>
      </p:sp>
      <p:pic>
        <p:nvPicPr>
          <p:cNvPr id="10" name="Picture 2" descr="Blue balloon transparent background ~ Free Pn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978">
            <a:off x="4571434" y="1519963"/>
            <a:ext cx="2817009" cy="4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42433" y="3214709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800" b="1" dirty="0">
                <a:solidFill>
                  <a:srgbClr val="FF3399"/>
                </a:solidFill>
              </a:rPr>
              <a:t>4</a:t>
            </a:r>
            <a:endParaRPr lang="en-US" dirty="0">
              <a:solidFill>
                <a:srgbClr val="FF3399"/>
              </a:solidFill>
            </a:endParaRPr>
          </a:p>
        </p:txBody>
      </p:sp>
      <p:pic>
        <p:nvPicPr>
          <p:cNvPr id="12" name="Picture 2" descr="Library of 4 balloons image black and white png fil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5745">
            <a:off x="682620" y="810406"/>
            <a:ext cx="3468324" cy="498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lue balloon transparent background ~ Free Pn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7318">
            <a:off x="3650521" y="648738"/>
            <a:ext cx="2817009" cy="4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72797" y="3574937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800" b="1" dirty="0">
                <a:solidFill>
                  <a:srgbClr val="00B0F0"/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2572" y="378371"/>
            <a:ext cx="4852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Η Λήδα κρατούσε </a:t>
            </a:r>
            <a:r>
              <a:rPr lang="en-GB" sz="2400" b="1" dirty="0">
                <a:solidFill>
                  <a:srgbClr val="FF3399"/>
                </a:solidFill>
              </a:rPr>
              <a:t>4</a:t>
            </a:r>
            <a:r>
              <a:rPr lang="el-GR" sz="2400" dirty="0" smtClean="0"/>
              <a:t> μπαλόνια. </a:t>
            </a:r>
          </a:p>
          <a:p>
            <a:r>
              <a:rPr lang="el-GR" sz="2400" dirty="0"/>
              <a:t>Πέταξε το </a:t>
            </a:r>
            <a:r>
              <a:rPr lang="el-GR" sz="2400" b="1" dirty="0"/>
              <a:t>1 </a:t>
            </a:r>
            <a:r>
              <a:rPr lang="el-GR" sz="2400" dirty="0"/>
              <a:t>ψηλά.</a:t>
            </a:r>
          </a:p>
          <a:p>
            <a:r>
              <a:rPr lang="el-GR" sz="2400" dirty="0" smtClean="0"/>
              <a:t>Πόσα μπαλόνια κρατά τώρα η Λήδα; 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6190">
            <a:off x="552851" y="382025"/>
            <a:ext cx="3886352" cy="45216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149" y="4267856"/>
            <a:ext cx="1905000" cy="240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95438" y="2793355"/>
            <a:ext cx="38298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FF3399"/>
                </a:solidFill>
              </a:rPr>
              <a:t>4 </a:t>
            </a:r>
            <a:r>
              <a:rPr lang="en-GB" sz="8800" dirty="0"/>
              <a:t>-</a:t>
            </a:r>
            <a:r>
              <a:rPr lang="en-GB" sz="8800" dirty="0" smtClean="0"/>
              <a:t> </a:t>
            </a:r>
            <a:r>
              <a:rPr lang="el-GR" sz="8800" b="1" dirty="0" smtClean="0"/>
              <a:t>1</a:t>
            </a:r>
            <a:r>
              <a:rPr lang="en-GB" sz="8800" b="1" dirty="0" smtClean="0"/>
              <a:t> = </a:t>
            </a:r>
            <a:r>
              <a:rPr lang="el-GR" sz="8800" b="1" dirty="0">
                <a:solidFill>
                  <a:srgbClr val="0070C0"/>
                </a:solidFill>
              </a:rPr>
              <a:t>3</a:t>
            </a:r>
            <a:endParaRPr lang="el-GR" sz="8800" dirty="0" smtClean="0">
              <a:solidFill>
                <a:srgbClr val="FF3399"/>
              </a:solidFill>
            </a:endParaRPr>
          </a:p>
        </p:txBody>
      </p:sp>
      <p:pic>
        <p:nvPicPr>
          <p:cNvPr id="12" name="Picture 2" descr="Blue balloon transparent background ~ Free Png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60" y="378371"/>
            <a:ext cx="2817009" cy="4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" b="33139"/>
          <a:stretch/>
        </p:blipFill>
        <p:spPr bwMode="auto">
          <a:xfrm>
            <a:off x="2745942" y="3520966"/>
            <a:ext cx="2467189" cy="24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740" r="21434"/>
          <a:stretch/>
        </p:blipFill>
        <p:spPr>
          <a:xfrm rot="21006175">
            <a:off x="991677" y="926305"/>
            <a:ext cx="2302201" cy="4051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6448" y="357350"/>
            <a:ext cx="4986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Ο Πάρης κρατούσε </a:t>
            </a:r>
            <a:r>
              <a:rPr lang="en-GB" sz="2400" b="1" dirty="0" smtClean="0">
                <a:solidFill>
                  <a:srgbClr val="0070C0"/>
                </a:solidFill>
              </a:rPr>
              <a:t>3</a:t>
            </a:r>
            <a:r>
              <a:rPr lang="el-GR" sz="2400" dirty="0" smtClean="0">
                <a:solidFill>
                  <a:srgbClr val="00B0F0"/>
                </a:solidFill>
              </a:rPr>
              <a:t> </a:t>
            </a:r>
            <a:r>
              <a:rPr lang="el-GR" sz="2400" dirty="0" smtClean="0"/>
              <a:t>μπαλόνια. </a:t>
            </a:r>
          </a:p>
          <a:p>
            <a:r>
              <a:rPr lang="el-GR" sz="2400" dirty="0" smtClean="0"/>
              <a:t>Πέταξε το </a:t>
            </a:r>
            <a:r>
              <a:rPr lang="el-GR" sz="2400" b="1" dirty="0" smtClean="0"/>
              <a:t>1 </a:t>
            </a:r>
            <a:r>
              <a:rPr lang="el-GR" sz="2400" dirty="0" smtClean="0"/>
              <a:t>ψηλά.</a:t>
            </a:r>
          </a:p>
          <a:p>
            <a:r>
              <a:rPr lang="el-GR" sz="2400" dirty="0" smtClean="0"/>
              <a:t>Πόσα μπαλόνια κρατά τώρα ο Πάρης;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95438" y="2793355"/>
            <a:ext cx="38298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800" b="1" dirty="0">
                <a:solidFill>
                  <a:srgbClr val="0070C0"/>
                </a:solidFill>
              </a:rPr>
              <a:t>3 </a:t>
            </a:r>
            <a:r>
              <a:rPr lang="en-GB" sz="8800" dirty="0"/>
              <a:t>-</a:t>
            </a:r>
            <a:r>
              <a:rPr lang="en-GB" sz="8800" dirty="0" smtClean="0"/>
              <a:t> </a:t>
            </a:r>
            <a:r>
              <a:rPr lang="el-GR" sz="8800" b="1" dirty="0" smtClean="0"/>
              <a:t>1</a:t>
            </a:r>
            <a:r>
              <a:rPr lang="en-GB" sz="8800" b="1" dirty="0" smtClean="0"/>
              <a:t> =</a:t>
            </a:r>
            <a:r>
              <a:rPr lang="el-GR" sz="8800" b="1" dirty="0">
                <a:solidFill>
                  <a:srgbClr val="00B0F0"/>
                </a:solidFill>
              </a:rPr>
              <a:t> 2</a:t>
            </a:r>
            <a:endParaRPr lang="el-GR" sz="8800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Blue balloon transparent background ~ Free Png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15" y="636134"/>
            <a:ext cx="2817009" cy="4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389" y="241564"/>
            <a:ext cx="499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Σκέφτηκαν να παίξουν με τα μπαλόνια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83" y="956443"/>
            <a:ext cx="7054131" cy="5699738"/>
          </a:xfrm>
          <a:prstGeom prst="rect">
            <a:avLst/>
          </a:prstGeom>
        </p:spPr>
      </p:pic>
      <p:pic>
        <p:nvPicPr>
          <p:cNvPr id="4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6" b="-3149"/>
          <a:stretch/>
        </p:blipFill>
        <p:spPr bwMode="auto">
          <a:xfrm>
            <a:off x="6695956" y="3005959"/>
            <a:ext cx="1670857" cy="25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irl Clipart Girl Clip Art Image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67" y="3179872"/>
            <a:ext cx="1784560" cy="22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llon clipart green, Picture #73655 ballon clipart gre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2"/>
          <a:stretch/>
        </p:blipFill>
        <p:spPr bwMode="auto">
          <a:xfrm>
            <a:off x="5483802" y="1794225"/>
            <a:ext cx="1648858" cy="21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lloon Clipar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6089" r="19692" b="7927"/>
          <a:stretch/>
        </p:blipFill>
        <p:spPr bwMode="auto">
          <a:xfrm rot="20285063">
            <a:off x="2653358" y="1543679"/>
            <a:ext cx="1355834" cy="26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Yellow Balloon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484">
            <a:off x="6608689" y="2144319"/>
            <a:ext cx="1047941" cy="17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18807" t="14725" r="24013" b="12048"/>
          <a:stretch/>
        </p:blipFill>
        <p:spPr>
          <a:xfrm rot="1276503">
            <a:off x="4519630" y="1483674"/>
            <a:ext cx="1486763" cy="21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0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voltage.wav"/>
          </p:stSnd>
        </p:sndAc>
      </p:transition>
    </mc:Choice>
    <mc:Fallback>
      <p:transition spd="slow"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92572" y="378371"/>
            <a:ext cx="4852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Η Λήδα κρατούσε </a:t>
            </a:r>
            <a:r>
              <a:rPr lang="el-GR" sz="2400" b="1" dirty="0">
                <a:solidFill>
                  <a:srgbClr val="CC3300"/>
                </a:solidFill>
              </a:rPr>
              <a:t>5</a:t>
            </a:r>
            <a:r>
              <a:rPr lang="el-GR" sz="2400" dirty="0" smtClean="0"/>
              <a:t> μπαλόνια. </a:t>
            </a:r>
          </a:p>
          <a:p>
            <a:r>
              <a:rPr lang="el-GR" sz="2400" dirty="0" smtClean="0"/>
              <a:t>Πέταξαν τα </a:t>
            </a:r>
            <a:r>
              <a:rPr lang="el-GR" sz="2400" b="1" dirty="0" smtClean="0">
                <a:solidFill>
                  <a:srgbClr val="00B0F0"/>
                </a:solidFill>
              </a:rPr>
              <a:t>2</a:t>
            </a:r>
            <a:r>
              <a:rPr lang="el-GR" sz="2400" b="1" dirty="0" smtClean="0"/>
              <a:t> </a:t>
            </a:r>
            <a:r>
              <a:rPr lang="el-GR" sz="2400" dirty="0"/>
              <a:t>ψηλά.</a:t>
            </a:r>
          </a:p>
          <a:p>
            <a:r>
              <a:rPr lang="el-GR" sz="2400" dirty="0" smtClean="0"/>
              <a:t>Πόσα μπαλόνια κρατά τώρα η Λήδα; 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74228">
            <a:off x="511446" y="527352"/>
            <a:ext cx="3886352" cy="45320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149" y="4267856"/>
            <a:ext cx="1905000" cy="240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95438" y="2793355"/>
            <a:ext cx="38298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800" b="1" dirty="0">
                <a:solidFill>
                  <a:srgbClr val="CC3300"/>
                </a:solidFill>
              </a:rPr>
              <a:t>5</a:t>
            </a:r>
            <a:r>
              <a:rPr lang="en-GB" sz="8800" b="1" dirty="0" smtClean="0">
                <a:solidFill>
                  <a:srgbClr val="FF3399"/>
                </a:solidFill>
              </a:rPr>
              <a:t> </a:t>
            </a:r>
            <a:r>
              <a:rPr lang="en-GB" sz="8800" dirty="0"/>
              <a:t>-</a:t>
            </a:r>
            <a:r>
              <a:rPr lang="en-GB" sz="8800" dirty="0" smtClean="0"/>
              <a:t> </a:t>
            </a:r>
            <a:r>
              <a:rPr lang="el-GR" sz="8800" b="1" dirty="0" smtClean="0">
                <a:solidFill>
                  <a:srgbClr val="00B0F0"/>
                </a:solidFill>
              </a:rPr>
              <a:t>2</a:t>
            </a:r>
            <a:r>
              <a:rPr lang="en-GB" sz="8800" b="1" dirty="0" smtClean="0"/>
              <a:t> = </a:t>
            </a:r>
            <a:r>
              <a:rPr lang="el-GR" sz="8800" b="1" dirty="0">
                <a:solidFill>
                  <a:srgbClr val="0070C0"/>
                </a:solidFill>
              </a:rPr>
              <a:t>3</a:t>
            </a:r>
            <a:endParaRPr lang="el-GR" sz="8800" dirty="0" smtClean="0">
              <a:solidFill>
                <a:srgbClr val="FF3399"/>
              </a:solidFill>
            </a:endParaRPr>
          </a:p>
        </p:txBody>
      </p:sp>
      <p:pic>
        <p:nvPicPr>
          <p:cNvPr id="12" name="Picture 2" descr="Blue balloon transparent background ~ Free Png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60" y="378371"/>
            <a:ext cx="2817009" cy="4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ue balloon transparent background ~ Free Png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473">
            <a:off x="3471961" y="520261"/>
            <a:ext cx="2817009" cy="43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82" y="641133"/>
            <a:ext cx="7054131" cy="5699738"/>
          </a:xfrm>
          <a:prstGeom prst="rect">
            <a:avLst/>
          </a:prstGeom>
        </p:spPr>
      </p:pic>
      <p:pic>
        <p:nvPicPr>
          <p:cNvPr id="4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6" b="-3149"/>
          <a:stretch/>
        </p:blipFill>
        <p:spPr bwMode="auto">
          <a:xfrm>
            <a:off x="6353896" y="2307414"/>
            <a:ext cx="1670857" cy="25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irl Clipart Girl Clip Art Image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59" y="2449843"/>
            <a:ext cx="1784560" cy="22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5835" y="1589482"/>
            <a:ext cx="4966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ΣΥΓΧΑΡΗΤΗΡΙΑ!!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083" y="4586545"/>
            <a:ext cx="51619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Έγινες ξεφτέρι </a:t>
            </a:r>
          </a:p>
          <a:p>
            <a:pPr algn="ctr"/>
            <a:r>
              <a:rPr lang="el-G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στα μαθηματικά!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098" name="Picture 2" descr="Gold Star Sticker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1" y="1166647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old Star Sticker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0462">
            <a:off x="8263456" y="1166646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4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4129" y="259556"/>
            <a:ext cx="408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Μα πού πήγε το μπλε μπαλόνι;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83" y="956443"/>
            <a:ext cx="7054131" cy="5699738"/>
          </a:xfrm>
          <a:prstGeom prst="rect">
            <a:avLst/>
          </a:prstGeom>
        </p:spPr>
      </p:pic>
      <p:pic>
        <p:nvPicPr>
          <p:cNvPr id="4" name="Picture 4" descr="Download Фотки Pre Primary School, School Clipart, Starting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6" b="-3149"/>
          <a:stretch/>
        </p:blipFill>
        <p:spPr bwMode="auto">
          <a:xfrm>
            <a:off x="7832238" y="3426373"/>
            <a:ext cx="1670857" cy="25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irl Clipart Girl Clip Art Image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78" y="4057746"/>
            <a:ext cx="1784560" cy="22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llon clipart green, Picture #73655 ballon clipart gre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2"/>
          <a:stretch/>
        </p:blipFill>
        <p:spPr bwMode="auto">
          <a:xfrm>
            <a:off x="6654581" y="2153208"/>
            <a:ext cx="1648858" cy="21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Yellow Balloon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484">
            <a:off x="7820417" y="2572068"/>
            <a:ext cx="1047941" cy="172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18807" t="14725" r="24013" b="12048"/>
          <a:stretch/>
        </p:blipFill>
        <p:spPr>
          <a:xfrm rot="1276503">
            <a:off x="2324981" y="1232785"/>
            <a:ext cx="1486763" cy="2167449"/>
          </a:xfrm>
          <a:prstGeom prst="rect">
            <a:avLst/>
          </a:prstGeom>
        </p:spPr>
      </p:pic>
      <p:pic>
        <p:nvPicPr>
          <p:cNvPr id="3074" name="Picture 2" descr="Cartoon Tree PNG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59" y="1281134"/>
            <a:ext cx="4043007" cy="430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alloon Clipar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6089" r="19692" b="7927"/>
          <a:stretch/>
        </p:blipFill>
        <p:spPr bwMode="auto">
          <a:xfrm rot="20285063">
            <a:off x="4772384" y="2473200"/>
            <a:ext cx="1355834" cy="26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5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wind.wav"/>
          </p:stSnd>
        </p:sndAc>
      </p:transition>
    </mc:Choice>
    <mc:Fallback>
      <p:transition spd="slow"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634" y="319184"/>
            <a:ext cx="5172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Σωστά</a:t>
            </a:r>
            <a:r>
              <a:rPr lang="en-CY" sz="2400" dirty="0" smtClean="0"/>
              <a:t>…</a:t>
            </a:r>
            <a:r>
              <a:rPr lang="el-GR" sz="2400" dirty="0" smtClean="0"/>
              <a:t> κρύφτηκε πίσω από το δέντρο!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83" y="956443"/>
            <a:ext cx="7054131" cy="5699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8807" t="14725" r="24013" b="12048"/>
          <a:stretch/>
        </p:blipFill>
        <p:spPr>
          <a:xfrm rot="1276503">
            <a:off x="4199722" y="1152320"/>
            <a:ext cx="1486763" cy="2167449"/>
          </a:xfrm>
          <a:prstGeom prst="rect">
            <a:avLst/>
          </a:prstGeom>
        </p:spPr>
      </p:pic>
      <p:pic>
        <p:nvPicPr>
          <p:cNvPr id="3074" name="Picture 2" descr="Cartoon Tree PNG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44" y="1728496"/>
            <a:ext cx="4043007" cy="430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3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315" y="578069"/>
            <a:ext cx="6363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Χρωμάτισε τόσα κουτάκια όσα είναι τα μπαλόνια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86556"/>
              </p:ext>
            </p:extLst>
          </p:nvPr>
        </p:nvGraphicFramePr>
        <p:xfrm>
          <a:off x="819810" y="1791720"/>
          <a:ext cx="10794120" cy="319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412">
                  <a:extLst>
                    <a:ext uri="{9D8B030D-6E8A-4147-A177-3AD203B41FA5}">
                      <a16:colId xmlns:a16="http://schemas.microsoft.com/office/drawing/2014/main" val="366013936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54344664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11363596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25312001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31105502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422423649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4223733018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112265432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334246683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771297716"/>
                    </a:ext>
                  </a:extLst>
                </a:gridCol>
              </a:tblGrid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79706"/>
                  </a:ext>
                </a:extLst>
              </a:tr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2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851218" y="1834474"/>
            <a:ext cx="927074" cy="135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1960059" y="1834473"/>
            <a:ext cx="927074" cy="1351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2893616" y="1865800"/>
            <a:ext cx="927074" cy="13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219854"/>
              </p:ext>
            </p:extLst>
          </p:nvPr>
        </p:nvGraphicFramePr>
        <p:xfrm>
          <a:off x="819810" y="1791720"/>
          <a:ext cx="10794120" cy="319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412">
                  <a:extLst>
                    <a:ext uri="{9D8B030D-6E8A-4147-A177-3AD203B41FA5}">
                      <a16:colId xmlns:a16="http://schemas.microsoft.com/office/drawing/2014/main" val="366013936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54344664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11363596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25312001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31105502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422423649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4223733018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112265432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334246683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771297716"/>
                    </a:ext>
                  </a:extLst>
                </a:gridCol>
              </a:tblGrid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79706"/>
                  </a:ext>
                </a:extLst>
              </a:tr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2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851218" y="1834474"/>
            <a:ext cx="927074" cy="135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1960059" y="1834473"/>
            <a:ext cx="927074" cy="1351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2893616" y="1865800"/>
            <a:ext cx="927074" cy="1351517"/>
          </a:xfrm>
          <a:prstGeom prst="rect">
            <a:avLst/>
          </a:prstGeom>
        </p:spPr>
      </p:pic>
      <p:pic>
        <p:nvPicPr>
          <p:cNvPr id="12292" name="Picture 4" descr="Cute Happy Kid Clap Hand Cheer Smile Stock Vector - Illustrati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12137" r="33267" b="6207"/>
          <a:stretch/>
        </p:blipFill>
        <p:spPr bwMode="auto">
          <a:xfrm>
            <a:off x="4439074" y="136135"/>
            <a:ext cx="749439" cy="16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86270" y="380141"/>
            <a:ext cx="309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Μπράβο!!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8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315" y="578069"/>
            <a:ext cx="6363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Χρωμάτισε τόσα κουτάκια όσα είναι τα μπαλόνια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19810" y="1791720"/>
          <a:ext cx="10794120" cy="319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412">
                  <a:extLst>
                    <a:ext uri="{9D8B030D-6E8A-4147-A177-3AD203B41FA5}">
                      <a16:colId xmlns:a16="http://schemas.microsoft.com/office/drawing/2014/main" val="366013936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54344664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11363596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25312001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31105502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422423649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4223733018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112265432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334246683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771297716"/>
                    </a:ext>
                  </a:extLst>
                </a:gridCol>
              </a:tblGrid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79706"/>
                  </a:ext>
                </a:extLst>
              </a:tr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2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851218" y="1834474"/>
            <a:ext cx="927074" cy="135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1960059" y="1834473"/>
            <a:ext cx="927074" cy="1351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2893616" y="1865800"/>
            <a:ext cx="927074" cy="1351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4078882" y="1834474"/>
            <a:ext cx="927074" cy="1351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5150655" y="1834472"/>
            <a:ext cx="927074" cy="1351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6231696" y="1834469"/>
            <a:ext cx="927074" cy="13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63725"/>
              </p:ext>
            </p:extLst>
          </p:nvPr>
        </p:nvGraphicFramePr>
        <p:xfrm>
          <a:off x="819810" y="1791720"/>
          <a:ext cx="10794120" cy="319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412">
                  <a:extLst>
                    <a:ext uri="{9D8B030D-6E8A-4147-A177-3AD203B41FA5}">
                      <a16:colId xmlns:a16="http://schemas.microsoft.com/office/drawing/2014/main" val="366013936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543446640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11363596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25312001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311055027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422423649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4223733018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2112265432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3342466834"/>
                    </a:ext>
                  </a:extLst>
                </a:gridCol>
                <a:gridCol w="1079412">
                  <a:extLst>
                    <a:ext uri="{9D8B030D-6E8A-4147-A177-3AD203B41FA5}">
                      <a16:colId xmlns:a16="http://schemas.microsoft.com/office/drawing/2014/main" val="771297716"/>
                    </a:ext>
                  </a:extLst>
                </a:gridCol>
              </a:tblGrid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79706"/>
                  </a:ext>
                </a:extLst>
              </a:tr>
              <a:tr h="1595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21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851218" y="1834474"/>
            <a:ext cx="927074" cy="1351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1960059" y="1834473"/>
            <a:ext cx="927074" cy="1351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2893616" y="1865800"/>
            <a:ext cx="927074" cy="1351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4078882" y="1834474"/>
            <a:ext cx="927074" cy="1351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5150655" y="1834472"/>
            <a:ext cx="927074" cy="1351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807" t="14725" r="24013" b="12048"/>
          <a:stretch/>
        </p:blipFill>
        <p:spPr>
          <a:xfrm rot="1376819">
            <a:off x="6231696" y="1834469"/>
            <a:ext cx="927074" cy="1351517"/>
          </a:xfrm>
          <a:prstGeom prst="rect">
            <a:avLst/>
          </a:prstGeom>
        </p:spPr>
      </p:pic>
      <p:pic>
        <p:nvPicPr>
          <p:cNvPr id="10" name="Picture 4" descr="Cute Happy Kid Clap Hand Cheer Smile Stock Vector - Illustrati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12137" r="33267" b="6207"/>
          <a:stretch/>
        </p:blipFill>
        <p:spPr bwMode="auto">
          <a:xfrm>
            <a:off x="4439074" y="136135"/>
            <a:ext cx="749439" cy="16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86270" y="380141"/>
            <a:ext cx="309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Μπράβο!!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405</Words>
  <Application>Microsoft Office PowerPoint</Application>
  <PresentationFormat>Widescreen</PresentationFormat>
  <Paragraphs>110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Ας παίξουμε μαθηματικά…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Ας παίξουμε μαθηματικά…</dc:title>
  <dc:creator>nmnicolina@gmail.com</dc:creator>
  <cp:lastModifiedBy>nmnicolina@gmail.com</cp:lastModifiedBy>
  <cp:revision>51</cp:revision>
  <dcterms:created xsi:type="dcterms:W3CDTF">2020-04-18T08:19:23Z</dcterms:created>
  <dcterms:modified xsi:type="dcterms:W3CDTF">2020-04-20T08:31:04Z</dcterms:modified>
</cp:coreProperties>
</file>