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4" r:id="rId6"/>
    <p:sldId id="265" r:id="rId7"/>
    <p:sldId id="261" r:id="rId8"/>
    <p:sldId id="266" r:id="rId9"/>
    <p:sldId id="262"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3DC2DD-53B2-4373-88D4-5B73CF8C9431}"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80046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DC2DD-53B2-4373-88D4-5B73CF8C9431}"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39536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DC2DD-53B2-4373-88D4-5B73CF8C9431}"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186902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DC2DD-53B2-4373-88D4-5B73CF8C9431}"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224703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3DC2DD-53B2-4373-88D4-5B73CF8C9431}"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17474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DC2DD-53B2-4373-88D4-5B73CF8C9431}"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123951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DC2DD-53B2-4373-88D4-5B73CF8C9431}"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307233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3DC2DD-53B2-4373-88D4-5B73CF8C9431}"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91531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DC2DD-53B2-4373-88D4-5B73CF8C9431}"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133642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3DC2DD-53B2-4373-88D4-5B73CF8C9431}"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338710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3DC2DD-53B2-4373-88D4-5B73CF8C9431}"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2A82E-2556-4531-A618-3572A200F0D7}" type="slidenum">
              <a:rPr lang="en-US" smtClean="0"/>
              <a:t>‹#›</a:t>
            </a:fld>
            <a:endParaRPr lang="en-US"/>
          </a:p>
        </p:txBody>
      </p:sp>
    </p:spTree>
    <p:extLst>
      <p:ext uri="{BB962C8B-B14F-4D97-AF65-F5344CB8AC3E}">
        <p14:creationId xmlns:p14="http://schemas.microsoft.com/office/powerpoint/2010/main" val="174835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C2DD-53B2-4373-88D4-5B73CF8C9431}"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2A82E-2556-4531-A618-3572A200F0D7}" type="slidenum">
              <a:rPr lang="en-US" smtClean="0"/>
              <a:t>‹#›</a:t>
            </a:fld>
            <a:endParaRPr lang="en-US"/>
          </a:p>
        </p:txBody>
      </p:sp>
    </p:spTree>
    <p:extLst>
      <p:ext uri="{BB962C8B-B14F-4D97-AF65-F5344CB8AC3E}">
        <p14:creationId xmlns:p14="http://schemas.microsoft.com/office/powerpoint/2010/main" val="22277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6815" y="343885"/>
            <a:ext cx="4467225" cy="6191250"/>
          </a:xfrm>
          <a:prstGeom prst="rect">
            <a:avLst/>
          </a:prstGeom>
        </p:spPr>
      </p:pic>
      <p:sp>
        <p:nvSpPr>
          <p:cNvPr id="3" name="Rectangle 2"/>
          <p:cNvSpPr/>
          <p:nvPr/>
        </p:nvSpPr>
        <p:spPr>
          <a:xfrm>
            <a:off x="420412" y="801702"/>
            <a:ext cx="5623034" cy="830997"/>
          </a:xfrm>
          <a:prstGeom prst="rect">
            <a:avLst/>
          </a:prstGeom>
        </p:spPr>
        <p:txBody>
          <a:bodyPr wrap="square">
            <a:spAutoFit/>
          </a:bodyPr>
          <a:lstStyle/>
          <a:p>
            <a:pPr algn="ctr"/>
            <a:r>
              <a:rPr lang="el-GR" sz="4800" i="1" dirty="0" smtClean="0"/>
              <a:t>Το χαρούμενο λιβάδι</a:t>
            </a:r>
            <a:endParaRPr lang="en-US" sz="4800" i="1" dirty="0"/>
          </a:p>
        </p:txBody>
      </p:sp>
      <p:sp>
        <p:nvSpPr>
          <p:cNvPr id="5" name="Rectangle 4"/>
          <p:cNvSpPr/>
          <p:nvPr/>
        </p:nvSpPr>
        <p:spPr>
          <a:xfrm>
            <a:off x="1357860" y="2036215"/>
            <a:ext cx="3908249" cy="1754326"/>
          </a:xfrm>
          <a:prstGeom prst="rect">
            <a:avLst/>
          </a:prstGeom>
        </p:spPr>
        <p:txBody>
          <a:bodyPr wrap="none">
            <a:spAutoFit/>
          </a:bodyPr>
          <a:lstStyle/>
          <a:p>
            <a:pPr algn="ctr"/>
            <a:r>
              <a:rPr lang="el-GR" sz="2800" i="1" dirty="0" smtClean="0"/>
              <a:t>Της Φυλλιώς Νικολούδη </a:t>
            </a:r>
          </a:p>
          <a:p>
            <a:pPr algn="ctr"/>
            <a:r>
              <a:rPr lang="el-GR" sz="2000" i="1" dirty="0" smtClean="0"/>
              <a:t>Εικονογράφηση: Σοφία Φόρτωμα</a:t>
            </a:r>
          </a:p>
          <a:p>
            <a:pPr algn="ctr"/>
            <a:r>
              <a:rPr lang="el-GR" sz="2000" i="1" dirty="0" smtClean="0"/>
              <a:t>Εκδόσεις: Ελληνικά Γράμματα</a:t>
            </a:r>
          </a:p>
          <a:p>
            <a:pPr algn="ctr"/>
            <a:r>
              <a:rPr lang="el-GR" sz="2000" i="1" dirty="0"/>
              <a:t>Διασκευασμένο απόσπασμα </a:t>
            </a:r>
            <a:r>
              <a:rPr lang="el-GR" sz="2000" i="1" dirty="0" smtClean="0"/>
              <a:t>από </a:t>
            </a:r>
          </a:p>
          <a:p>
            <a:pPr algn="ctr"/>
            <a:r>
              <a:rPr lang="el-GR" sz="2000" i="1" dirty="0" smtClean="0"/>
              <a:t>το Βιβλίο της Γλώσσας Γ΄ Δημοτικού</a:t>
            </a:r>
            <a:endParaRPr lang="en-US" sz="2000" i="1" dirty="0"/>
          </a:p>
        </p:txBody>
      </p:sp>
      <p:sp>
        <p:nvSpPr>
          <p:cNvPr id="6" name="Rectangle 5"/>
          <p:cNvSpPr/>
          <p:nvPr/>
        </p:nvSpPr>
        <p:spPr>
          <a:xfrm>
            <a:off x="1357860" y="6081720"/>
            <a:ext cx="3754018" cy="307777"/>
          </a:xfrm>
          <a:prstGeom prst="rect">
            <a:avLst/>
          </a:prstGeom>
        </p:spPr>
        <p:txBody>
          <a:bodyPr wrap="square">
            <a:spAutoFit/>
          </a:bodyPr>
          <a:lstStyle/>
          <a:p>
            <a:r>
              <a:rPr lang="el-GR" sz="1400" dirty="0"/>
              <a:t>Ε</a:t>
            </a:r>
            <a:r>
              <a:rPr lang="el-GR" sz="1400" dirty="0" smtClean="0"/>
              <a:t>πεξεργασία σε </a:t>
            </a:r>
            <a:r>
              <a:rPr lang="en-GB" sz="1400" dirty="0" smtClean="0"/>
              <a:t>power point</a:t>
            </a:r>
            <a:r>
              <a:rPr lang="el-GR" sz="1400" dirty="0" smtClean="0"/>
              <a:t>:</a:t>
            </a:r>
            <a:r>
              <a:rPr lang="en-GB" sz="1400" dirty="0" smtClean="0"/>
              <a:t> </a:t>
            </a:r>
            <a:r>
              <a:rPr lang="el-GR" sz="1400" dirty="0" smtClean="0"/>
              <a:t>Νικολίνα</a:t>
            </a:r>
            <a:r>
              <a:rPr lang="en-GB" sz="1400" dirty="0" smtClean="0"/>
              <a:t> </a:t>
            </a:r>
            <a:r>
              <a:rPr lang="el-GR" sz="1400" dirty="0" smtClean="0"/>
              <a:t>Νικολάου</a:t>
            </a:r>
            <a:endParaRPr lang="en-US" sz="1400" dirty="0"/>
          </a:p>
        </p:txBody>
      </p:sp>
    </p:spTree>
    <p:extLst>
      <p:ext uri="{BB962C8B-B14F-4D97-AF65-F5344CB8AC3E}">
        <p14:creationId xmlns:p14="http://schemas.microsoft.com/office/powerpoint/2010/main" val="1259262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954" t="10127" r="2911" b="6634"/>
          <a:stretch/>
        </p:blipFill>
        <p:spPr>
          <a:xfrm>
            <a:off x="189186" y="1061544"/>
            <a:ext cx="11661313" cy="4328483"/>
          </a:xfrm>
          <a:prstGeom prst="rect">
            <a:avLst/>
          </a:prstGeom>
        </p:spPr>
      </p:pic>
      <p:pic>
        <p:nvPicPr>
          <p:cNvPr id="1028" name="Picture 4" descr="Library of excited people clip art free png files ▻▻▻ Clip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131" y="2773058"/>
            <a:ext cx="4265120" cy="366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ppt_w</p:attrName>
                                        </p:attrNameLst>
                                      </p:cBhvr>
                                      <p:tavLst>
                                        <p:tav tm="0" fmla="#ppt_w*sin(2.5*pi*$)">
                                          <p:val>
                                            <p:fltVal val="0"/>
                                          </p:val>
                                        </p:tav>
                                        <p:tav tm="100000">
                                          <p:val>
                                            <p:fltVal val="1"/>
                                          </p:val>
                                        </p:tav>
                                      </p:tavLst>
                                    </p:anim>
                                    <p:anim calcmode="lin" valueType="num">
                                      <p:cBhvr>
                                        <p:cTn id="9"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159" y="1366866"/>
            <a:ext cx="3155731" cy="3944554"/>
          </a:xfrm>
        </p:spPr>
        <p:txBody>
          <a:bodyPr>
            <a:normAutofit/>
          </a:bodyPr>
          <a:lstStyle/>
          <a:p>
            <a:pPr marL="0" indent="0">
              <a:buNone/>
            </a:pPr>
            <a:r>
              <a:rPr lang="el-GR" sz="2600" dirty="0" smtClean="0"/>
              <a:t>Κάποτε, λίγο πιο μακριά από το μέρος που μένουμε, υπήρχε ένα λιβάδι. Όλοι έλεγαν πως ήταν το ωραιότερο λιβάδι που είχαν δει ποτέ. Ήταν γεμάτο κάτασπρες μαργαρίτες.</a:t>
            </a:r>
            <a:endParaRPr lang="en-US" sz="2600" dirty="0"/>
          </a:p>
        </p:txBody>
      </p:sp>
      <p:pic>
        <p:nvPicPr>
          <p:cNvPr id="4" name="Picture 3"/>
          <p:cNvPicPr>
            <a:picLocks noChangeAspect="1"/>
          </p:cNvPicPr>
          <p:nvPr/>
        </p:nvPicPr>
        <p:blipFill>
          <a:blip r:embed="rId2"/>
          <a:stretch>
            <a:fillRect/>
          </a:stretch>
        </p:blipFill>
        <p:spPr>
          <a:xfrm>
            <a:off x="4505432" y="644156"/>
            <a:ext cx="7186632" cy="5389974"/>
          </a:xfrm>
          <a:prstGeom prst="rect">
            <a:avLst/>
          </a:prstGeom>
        </p:spPr>
      </p:pic>
    </p:spTree>
    <p:extLst>
      <p:ext uri="{BB962C8B-B14F-4D97-AF65-F5344CB8AC3E}">
        <p14:creationId xmlns:p14="http://schemas.microsoft.com/office/powerpoint/2010/main" val="4016644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086725"/>
            <a:ext cx="4164723" cy="4351338"/>
          </a:xfrm>
        </p:spPr>
        <p:txBody>
          <a:bodyPr>
            <a:normAutofit fontScale="92500" lnSpcReduction="10000"/>
          </a:bodyPr>
          <a:lstStyle/>
          <a:p>
            <a:pPr marL="0" indent="0">
              <a:buNone/>
            </a:pPr>
            <a:r>
              <a:rPr lang="el-GR" dirty="0" smtClean="0"/>
              <a:t>Οι μαργαρίτες ήταν πολύ αγαπημένες και περνούσαν όμορφα μαζί. Ώσπου μια μέρα μια παπαρούνα φύτρωσε δίπλα τους. Σε λιγάκι μαζεύτηκαν όλες οι μαργαρίτες γύρω από το καινούργιο φυτό. Άλλες το κοίταζαν με περιέργεια, άλλες με θαυμασμό κι άλλες του γύριζαν την πλάτη, γιατί δεν το ήθελαν στο λιβάδι τους.</a:t>
            </a:r>
            <a:endParaRPr lang="en-US" dirty="0"/>
          </a:p>
        </p:txBody>
      </p:sp>
      <p:pic>
        <p:nvPicPr>
          <p:cNvPr id="4" name="Picture 3"/>
          <p:cNvPicPr>
            <a:picLocks noChangeAspect="1"/>
          </p:cNvPicPr>
          <p:nvPr/>
        </p:nvPicPr>
        <p:blipFill>
          <a:blip r:embed="rId2"/>
          <a:stretch>
            <a:fillRect/>
          </a:stretch>
        </p:blipFill>
        <p:spPr>
          <a:xfrm>
            <a:off x="5163048" y="764080"/>
            <a:ext cx="6419352" cy="5259606"/>
          </a:xfrm>
          <a:prstGeom prst="rect">
            <a:avLst/>
          </a:prstGeom>
        </p:spPr>
      </p:pic>
    </p:spTree>
    <p:extLst>
      <p:ext uri="{BB962C8B-B14F-4D97-AF65-F5344CB8AC3E}">
        <p14:creationId xmlns:p14="http://schemas.microsoft.com/office/powerpoint/2010/main" val="227151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808" y="1068880"/>
            <a:ext cx="4837386" cy="4351338"/>
          </a:xfrm>
        </p:spPr>
        <p:txBody>
          <a:bodyPr>
            <a:noAutofit/>
          </a:bodyPr>
          <a:lstStyle/>
          <a:p>
            <a:pPr marL="0" indent="0">
              <a:buNone/>
            </a:pPr>
            <a:r>
              <a:rPr lang="el-GR" sz="2600" dirty="0" smtClean="0"/>
              <a:t>Αυτή είναι κατακόκκινη κι εμείς ολόασπρες, είπε μια ψηλομύτα μαργαρίτα. Κοίτα πώς διαφέρει από εμάς! Κοιτάξτε τα φύλλα της πόσο άγρια είναι! Και το κοτσάνι της είναι όλο αγκάθια! Μας χαλάει την ομορφιά του λιβαδιού. Αδύνατο να ανεχτώ εγώ, μια άσπρη, κάτασπρη μαργαρίτα, να μείνω μαζί της. Δε θέλω ένα τέτοιο λουλούδι δίπλα μου.</a:t>
            </a:r>
          </a:p>
        </p:txBody>
      </p:sp>
      <p:pic>
        <p:nvPicPr>
          <p:cNvPr id="5" name="Picture 4"/>
          <p:cNvPicPr>
            <a:picLocks noChangeAspect="1"/>
          </p:cNvPicPr>
          <p:nvPr/>
        </p:nvPicPr>
        <p:blipFill>
          <a:blip r:embed="rId2"/>
          <a:stretch>
            <a:fillRect/>
          </a:stretch>
        </p:blipFill>
        <p:spPr>
          <a:xfrm>
            <a:off x="5276194" y="657719"/>
            <a:ext cx="3159124" cy="4762499"/>
          </a:xfrm>
          <a:prstGeom prst="rect">
            <a:avLst/>
          </a:prstGeom>
        </p:spPr>
      </p:pic>
      <p:pic>
        <p:nvPicPr>
          <p:cNvPr id="7" name="Picture 6"/>
          <p:cNvPicPr>
            <a:picLocks noChangeAspect="1"/>
          </p:cNvPicPr>
          <p:nvPr/>
        </p:nvPicPr>
        <p:blipFill>
          <a:blip r:embed="rId3"/>
          <a:stretch>
            <a:fillRect/>
          </a:stretch>
        </p:blipFill>
        <p:spPr>
          <a:xfrm>
            <a:off x="8575305" y="1366345"/>
            <a:ext cx="3308612" cy="4971958"/>
          </a:xfrm>
          <a:prstGeom prst="rect">
            <a:avLst/>
          </a:prstGeom>
        </p:spPr>
      </p:pic>
    </p:spTree>
    <p:extLst>
      <p:ext uri="{BB962C8B-B14F-4D97-AF65-F5344CB8AC3E}">
        <p14:creationId xmlns:p14="http://schemas.microsoft.com/office/powerpoint/2010/main" val="278285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096" y="834477"/>
            <a:ext cx="4395952" cy="5321410"/>
          </a:xfrm>
        </p:spPr>
        <p:txBody>
          <a:bodyPr>
            <a:normAutofit fontScale="62500" lnSpcReduction="20000"/>
          </a:bodyPr>
          <a:lstStyle/>
          <a:p>
            <a:pPr marL="0" indent="0">
              <a:buNone/>
            </a:pPr>
            <a:r>
              <a:rPr lang="el-GR" sz="4200" dirty="0" smtClean="0"/>
              <a:t>– Τι είναι αυτά που λέτε; είπε η γιαγιά μαργαρίτα, που τη φώναζαν </a:t>
            </a:r>
            <a:r>
              <a:rPr lang="el-GR" sz="4200" smtClean="0"/>
              <a:t>Γιαγιά Μαργαριταρένια </a:t>
            </a:r>
            <a:r>
              <a:rPr lang="el-GR" sz="4200" dirty="0" smtClean="0"/>
              <a:t>και που όλες οι μαργαρίτες άκουγαν τη γνώμη της γιατί ήταν σοφή. Ο παππούς σας, που είχε πολλούς φίλους, μου έλεγε πως υπάρχουν κι αλλού λιβάδια που έχουν μαργαρίτες και παπαρούνες μαζί. Αυτός και οι φίλοι του περνούσαν πολύ ωραία εκεί, γιατί και οι παπαρούνες είναι λουλούδια σαν κι εμάς. Γι’ αυτό εγώ σας λέω να την αφήσουμε να μείνει μαζί μας. Δεν πρόκειται να μας κάνει κανένα κακό.</a:t>
            </a:r>
          </a:p>
          <a:p>
            <a:pPr marL="0" indent="0">
              <a:buNone/>
            </a:pPr>
            <a:endParaRPr lang="en-US" dirty="0"/>
          </a:p>
        </p:txBody>
      </p:sp>
      <p:pic>
        <p:nvPicPr>
          <p:cNvPr id="5" name="Picture 4"/>
          <p:cNvPicPr>
            <a:picLocks noChangeAspect="1"/>
          </p:cNvPicPr>
          <p:nvPr/>
        </p:nvPicPr>
        <p:blipFill rotWithShape="1">
          <a:blip r:embed="rId2"/>
          <a:srcRect l="8897" r="24069"/>
          <a:stretch/>
        </p:blipFill>
        <p:spPr>
          <a:xfrm>
            <a:off x="6159062" y="760905"/>
            <a:ext cx="5108028" cy="5076825"/>
          </a:xfrm>
          <a:prstGeom prst="rect">
            <a:avLst/>
          </a:prstGeom>
        </p:spPr>
      </p:pic>
    </p:spTree>
    <p:extLst>
      <p:ext uri="{BB962C8B-B14F-4D97-AF65-F5344CB8AC3E}">
        <p14:creationId xmlns:p14="http://schemas.microsoft.com/office/powerpoint/2010/main" val="2600110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380" y="1415722"/>
            <a:ext cx="4406462" cy="3755368"/>
          </a:xfrm>
        </p:spPr>
        <p:txBody>
          <a:bodyPr/>
          <a:lstStyle/>
          <a:p>
            <a:pPr marL="0" indent="0">
              <a:buNone/>
            </a:pPr>
            <a:r>
              <a:rPr lang="el-GR" sz="2600" dirty="0" smtClean="0"/>
              <a:t>– Τι λες; έκανε θυμωμένα μια άλλη μαργαρίτα. Κι αν δίπλα σ’ αυτή την παπαρούνα ξεφυτρώσει κι άλλη και κάνουν </a:t>
            </a:r>
            <a:r>
              <a:rPr lang="el-GR" sz="2600" dirty="0" err="1" smtClean="0"/>
              <a:t>παπαρουνάκια</a:t>
            </a:r>
            <a:r>
              <a:rPr lang="el-GR" sz="2600" dirty="0" smtClean="0"/>
              <a:t>, τότε θα γεμίσει το λιβάδι μας με </a:t>
            </a:r>
            <a:r>
              <a:rPr lang="el-GR" sz="2600" dirty="0" err="1" smtClean="0"/>
              <a:t>παπαρουνοπαιδάκια</a:t>
            </a:r>
            <a:r>
              <a:rPr lang="el-GR" sz="2600" dirty="0" smtClean="0"/>
              <a:t>. Δε θέλω τα </a:t>
            </a:r>
            <a:r>
              <a:rPr lang="el-GR" sz="2600" dirty="0" err="1" smtClean="0"/>
              <a:t>μαργαριτάκια</a:t>
            </a:r>
            <a:r>
              <a:rPr lang="el-GR" sz="2600" dirty="0" smtClean="0"/>
              <a:t> μου να παίζουν μαζί τους.</a:t>
            </a:r>
          </a:p>
          <a:p>
            <a:pPr marL="0" indent="0">
              <a:buNone/>
            </a:pPr>
            <a:endParaRPr lang="en-US" dirty="0"/>
          </a:p>
        </p:txBody>
      </p:sp>
      <p:pic>
        <p:nvPicPr>
          <p:cNvPr id="4" name="Picture 3"/>
          <p:cNvPicPr>
            <a:picLocks noChangeAspect="1"/>
          </p:cNvPicPr>
          <p:nvPr/>
        </p:nvPicPr>
        <p:blipFill>
          <a:blip r:embed="rId2"/>
          <a:stretch>
            <a:fillRect/>
          </a:stretch>
        </p:blipFill>
        <p:spPr>
          <a:xfrm>
            <a:off x="5265612" y="812119"/>
            <a:ext cx="6474513" cy="4962574"/>
          </a:xfrm>
          <a:prstGeom prst="rect">
            <a:avLst/>
          </a:prstGeom>
        </p:spPr>
      </p:pic>
    </p:spTree>
    <p:extLst>
      <p:ext uri="{BB962C8B-B14F-4D97-AF65-F5344CB8AC3E}">
        <p14:creationId xmlns:p14="http://schemas.microsoft.com/office/powerpoint/2010/main" val="1941891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173" y="1450429"/>
            <a:ext cx="4879427" cy="3478924"/>
          </a:xfrm>
        </p:spPr>
        <p:txBody>
          <a:bodyPr>
            <a:noAutofit/>
          </a:bodyPr>
          <a:lstStyle/>
          <a:p>
            <a:pPr marL="0" indent="0">
              <a:buNone/>
            </a:pPr>
            <a:r>
              <a:rPr lang="el-GR" sz="2600" dirty="0" smtClean="0"/>
              <a:t>– Αυτή διαφέρει από εμάς. Πώς μπορούμε να ταιριάξουμε;</a:t>
            </a:r>
          </a:p>
          <a:p>
            <a:pPr marL="0" indent="0">
              <a:buNone/>
            </a:pPr>
            <a:r>
              <a:rPr lang="el-GR" sz="2600" dirty="0" smtClean="0"/>
              <a:t>– Κι εμείς οι μαργαρίτες διαφέρουμε μεταξύ μας κι όμως ταιριάξαμε, είπε η Μαργαρίτα-Ρίτα, μια άλλη μαργαρίτα που από την αρχή κοίταζε με συμπάθεια την παπαρούνα.</a:t>
            </a:r>
          </a:p>
          <a:p>
            <a:pPr marL="0" indent="0">
              <a:buNone/>
            </a:pPr>
            <a:endParaRPr lang="en-US" sz="2600" dirty="0"/>
          </a:p>
        </p:txBody>
      </p:sp>
      <p:pic>
        <p:nvPicPr>
          <p:cNvPr id="4" name="Picture 3"/>
          <p:cNvPicPr>
            <a:picLocks noChangeAspect="1"/>
          </p:cNvPicPr>
          <p:nvPr/>
        </p:nvPicPr>
        <p:blipFill>
          <a:blip r:embed="rId2"/>
          <a:stretch>
            <a:fillRect/>
          </a:stretch>
        </p:blipFill>
        <p:spPr>
          <a:xfrm>
            <a:off x="5360275" y="1070742"/>
            <a:ext cx="6463863" cy="4039914"/>
          </a:xfrm>
          <a:prstGeom prst="rect">
            <a:avLst/>
          </a:prstGeom>
        </p:spPr>
      </p:pic>
    </p:spTree>
    <p:extLst>
      <p:ext uri="{BB962C8B-B14F-4D97-AF65-F5344CB8AC3E}">
        <p14:creationId xmlns:p14="http://schemas.microsoft.com/office/powerpoint/2010/main" val="27193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441" y="1468274"/>
            <a:ext cx="4101662" cy="4351338"/>
          </a:xfrm>
        </p:spPr>
        <p:txBody>
          <a:bodyPr/>
          <a:lstStyle/>
          <a:p>
            <a:pPr marL="0" indent="0">
              <a:buNone/>
            </a:pPr>
            <a:r>
              <a:rPr lang="el-GR" sz="2600" dirty="0" smtClean="0"/>
              <a:t>– Πώς διαφέρουμε μεταξύ μας, αφού είμαστε όλες άσπρες; απόρησαν οι υπόλοιπες μαργαρίτες.</a:t>
            </a:r>
          </a:p>
          <a:p>
            <a:pPr marL="0" indent="0">
              <a:buNone/>
            </a:pPr>
            <a:r>
              <a:rPr lang="el-GR" sz="2600" dirty="0" smtClean="0"/>
              <a:t>Κι άρχισαν να μετρούν τα φύλλα τους, τα κοτσάνια τους και τις ρίζες τους. Κατάλαβαν ότι είχαν αρκετές διαφορές.</a:t>
            </a:r>
          </a:p>
          <a:p>
            <a:pPr marL="0" indent="0">
              <a:buNone/>
            </a:pPr>
            <a:endParaRPr lang="en-US" dirty="0"/>
          </a:p>
        </p:txBody>
      </p:sp>
      <p:pic>
        <p:nvPicPr>
          <p:cNvPr id="5" name="Picture 4"/>
          <p:cNvPicPr>
            <a:picLocks noChangeAspect="1"/>
          </p:cNvPicPr>
          <p:nvPr/>
        </p:nvPicPr>
        <p:blipFill>
          <a:blip r:embed="rId2"/>
          <a:stretch>
            <a:fillRect/>
          </a:stretch>
        </p:blipFill>
        <p:spPr>
          <a:xfrm>
            <a:off x="4846253" y="1080732"/>
            <a:ext cx="6766157" cy="4510771"/>
          </a:xfrm>
          <a:prstGeom prst="rect">
            <a:avLst/>
          </a:prstGeom>
        </p:spPr>
      </p:pic>
    </p:spTree>
    <p:extLst>
      <p:ext uri="{BB962C8B-B14F-4D97-AF65-F5344CB8AC3E}">
        <p14:creationId xmlns:p14="http://schemas.microsoft.com/office/powerpoint/2010/main" val="4246401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090" y="1426231"/>
            <a:ext cx="4963510" cy="4351338"/>
          </a:xfrm>
        </p:spPr>
        <p:txBody>
          <a:bodyPr>
            <a:normAutofit fontScale="92500" lnSpcReduction="10000"/>
          </a:bodyPr>
          <a:lstStyle/>
          <a:p>
            <a:pPr marL="0" indent="0">
              <a:buNone/>
            </a:pPr>
            <a:r>
              <a:rPr lang="el-GR" dirty="0" smtClean="0"/>
              <a:t>Έτσι, με τον καιρό, άρχισαν να γίνονται φίλες με την παπαρούνα. Περνούσαν πολύ καλά όλες παρέα. Η παπαρούνα είχε γίνει μέλος της ομάδας τους, κι ας ήταν κόκκινη. Κατάλαβαν πως ούτε το φαγητό τούς τρώει ούτε τον ήλιο τούς παίρνει. Έφταναν όλα για όλους. Είχαν ακούσει μάλιστα τους ανθρώπους να λένε πως τώρα που το λιβάδι ήταν ασπροκόκκινο τους άρεσε περισσότερο.</a:t>
            </a:r>
            <a:endParaRPr lang="en-US" dirty="0"/>
          </a:p>
        </p:txBody>
      </p:sp>
      <p:pic>
        <p:nvPicPr>
          <p:cNvPr id="4" name="Picture 3"/>
          <p:cNvPicPr>
            <a:picLocks noChangeAspect="1"/>
          </p:cNvPicPr>
          <p:nvPr/>
        </p:nvPicPr>
        <p:blipFill>
          <a:blip r:embed="rId2"/>
          <a:stretch>
            <a:fillRect/>
          </a:stretch>
        </p:blipFill>
        <p:spPr>
          <a:xfrm>
            <a:off x="5310076" y="1174860"/>
            <a:ext cx="6640185" cy="4403013"/>
          </a:xfrm>
          <a:prstGeom prst="rect">
            <a:avLst/>
          </a:prstGeom>
        </p:spPr>
      </p:pic>
    </p:spTree>
    <p:extLst>
      <p:ext uri="{BB962C8B-B14F-4D97-AF65-F5344CB8AC3E}">
        <p14:creationId xmlns:p14="http://schemas.microsoft.com/office/powerpoint/2010/main" val="2643958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470</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nmnicolina@gmail.com</dc:creator>
  <cp:lastModifiedBy>nmnicolina@gmail.com</cp:lastModifiedBy>
  <cp:revision>15</cp:revision>
  <dcterms:created xsi:type="dcterms:W3CDTF">2020-04-08T16:25:16Z</dcterms:created>
  <dcterms:modified xsi:type="dcterms:W3CDTF">2020-04-21T06:24:51Z</dcterms:modified>
</cp:coreProperties>
</file>