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3" r:id="rId6"/>
    <p:sldId id="260" r:id="rId7"/>
    <p:sldId id="261" r:id="rId8"/>
    <p:sldId id="266" r:id="rId9"/>
    <p:sldId id="275" r:id="rId10"/>
    <p:sldId id="276" r:id="rId11"/>
    <p:sldId id="278" r:id="rId12"/>
    <p:sldId id="277" r:id="rId13"/>
    <p:sldId id="267" r:id="rId14"/>
    <p:sldId id="270" r:id="rId15"/>
    <p:sldId id="27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FF0066"/>
    <a:srgbClr val="FF6600"/>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91" d="100"/>
          <a:sy n="91" d="100"/>
        </p:scale>
        <p:origin x="53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DC78486-25A9-45B3-A264-21038AB85EA7}" type="datetimeFigureOut">
              <a:rPr lang="en-US" smtClean="0"/>
              <a:t>4/23/2020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A536A-9B0B-48B7-BBCD-CFA0D5950B39}" type="slidenum">
              <a:rPr lang="en-US" smtClean="0"/>
              <a:t>‹#›</a:t>
            </a:fld>
            <a:endParaRPr lang="en-US"/>
          </a:p>
        </p:txBody>
      </p:sp>
    </p:spTree>
    <p:extLst>
      <p:ext uri="{BB962C8B-B14F-4D97-AF65-F5344CB8AC3E}">
        <p14:creationId xmlns:p14="http://schemas.microsoft.com/office/powerpoint/2010/main" val="2675177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C78486-25A9-45B3-A264-21038AB85EA7}" type="datetimeFigureOut">
              <a:rPr lang="en-US" smtClean="0"/>
              <a:t>4/23/2020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A536A-9B0B-48B7-BBCD-CFA0D5950B39}" type="slidenum">
              <a:rPr lang="en-US" smtClean="0"/>
              <a:t>‹#›</a:t>
            </a:fld>
            <a:endParaRPr lang="en-US"/>
          </a:p>
        </p:txBody>
      </p:sp>
    </p:spTree>
    <p:extLst>
      <p:ext uri="{BB962C8B-B14F-4D97-AF65-F5344CB8AC3E}">
        <p14:creationId xmlns:p14="http://schemas.microsoft.com/office/powerpoint/2010/main" val="1301906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C78486-25A9-45B3-A264-21038AB85EA7}" type="datetimeFigureOut">
              <a:rPr lang="en-US" smtClean="0"/>
              <a:t>4/23/2020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A536A-9B0B-48B7-BBCD-CFA0D5950B39}" type="slidenum">
              <a:rPr lang="en-US" smtClean="0"/>
              <a:t>‹#›</a:t>
            </a:fld>
            <a:endParaRPr lang="en-US"/>
          </a:p>
        </p:txBody>
      </p:sp>
    </p:spTree>
    <p:extLst>
      <p:ext uri="{BB962C8B-B14F-4D97-AF65-F5344CB8AC3E}">
        <p14:creationId xmlns:p14="http://schemas.microsoft.com/office/powerpoint/2010/main" val="1504163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C78486-25A9-45B3-A264-21038AB85EA7}" type="datetimeFigureOut">
              <a:rPr lang="en-US" smtClean="0"/>
              <a:t>4/23/2020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A536A-9B0B-48B7-BBCD-CFA0D5950B39}" type="slidenum">
              <a:rPr lang="en-US" smtClean="0"/>
              <a:t>‹#›</a:t>
            </a:fld>
            <a:endParaRPr lang="en-US"/>
          </a:p>
        </p:txBody>
      </p:sp>
    </p:spTree>
    <p:extLst>
      <p:ext uri="{BB962C8B-B14F-4D97-AF65-F5344CB8AC3E}">
        <p14:creationId xmlns:p14="http://schemas.microsoft.com/office/powerpoint/2010/main" val="1814230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C78486-25A9-45B3-A264-21038AB85EA7}" type="datetimeFigureOut">
              <a:rPr lang="en-US" smtClean="0"/>
              <a:t>4/23/2020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A536A-9B0B-48B7-BBCD-CFA0D5950B39}" type="slidenum">
              <a:rPr lang="en-US" smtClean="0"/>
              <a:t>‹#›</a:t>
            </a:fld>
            <a:endParaRPr lang="en-US"/>
          </a:p>
        </p:txBody>
      </p:sp>
    </p:spTree>
    <p:extLst>
      <p:ext uri="{BB962C8B-B14F-4D97-AF65-F5344CB8AC3E}">
        <p14:creationId xmlns:p14="http://schemas.microsoft.com/office/powerpoint/2010/main" val="1155426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DC78486-25A9-45B3-A264-21038AB85EA7}" type="datetimeFigureOut">
              <a:rPr lang="en-US" smtClean="0"/>
              <a:t>4/23/2020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FA536A-9B0B-48B7-BBCD-CFA0D5950B39}" type="slidenum">
              <a:rPr lang="en-US" smtClean="0"/>
              <a:t>‹#›</a:t>
            </a:fld>
            <a:endParaRPr lang="en-US"/>
          </a:p>
        </p:txBody>
      </p:sp>
    </p:spTree>
    <p:extLst>
      <p:ext uri="{BB962C8B-B14F-4D97-AF65-F5344CB8AC3E}">
        <p14:creationId xmlns:p14="http://schemas.microsoft.com/office/powerpoint/2010/main" val="491519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DC78486-25A9-45B3-A264-21038AB85EA7}" type="datetimeFigureOut">
              <a:rPr lang="en-US" smtClean="0"/>
              <a:t>4/23/2020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FA536A-9B0B-48B7-BBCD-CFA0D5950B39}" type="slidenum">
              <a:rPr lang="en-US" smtClean="0"/>
              <a:t>‹#›</a:t>
            </a:fld>
            <a:endParaRPr lang="en-US"/>
          </a:p>
        </p:txBody>
      </p:sp>
    </p:spTree>
    <p:extLst>
      <p:ext uri="{BB962C8B-B14F-4D97-AF65-F5344CB8AC3E}">
        <p14:creationId xmlns:p14="http://schemas.microsoft.com/office/powerpoint/2010/main" val="3036222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DC78486-25A9-45B3-A264-21038AB85EA7}" type="datetimeFigureOut">
              <a:rPr lang="en-US" smtClean="0"/>
              <a:t>4/23/2020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FA536A-9B0B-48B7-BBCD-CFA0D5950B39}" type="slidenum">
              <a:rPr lang="en-US" smtClean="0"/>
              <a:t>‹#›</a:t>
            </a:fld>
            <a:endParaRPr lang="en-US"/>
          </a:p>
        </p:txBody>
      </p:sp>
    </p:spTree>
    <p:extLst>
      <p:ext uri="{BB962C8B-B14F-4D97-AF65-F5344CB8AC3E}">
        <p14:creationId xmlns:p14="http://schemas.microsoft.com/office/powerpoint/2010/main" val="2548195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C78486-25A9-45B3-A264-21038AB85EA7}" type="datetimeFigureOut">
              <a:rPr lang="en-US" smtClean="0"/>
              <a:t>4/23/2020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FA536A-9B0B-48B7-BBCD-CFA0D5950B39}" type="slidenum">
              <a:rPr lang="en-US" smtClean="0"/>
              <a:t>‹#›</a:t>
            </a:fld>
            <a:endParaRPr lang="en-US"/>
          </a:p>
        </p:txBody>
      </p:sp>
    </p:spTree>
    <p:extLst>
      <p:ext uri="{BB962C8B-B14F-4D97-AF65-F5344CB8AC3E}">
        <p14:creationId xmlns:p14="http://schemas.microsoft.com/office/powerpoint/2010/main" val="3941798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C78486-25A9-45B3-A264-21038AB85EA7}" type="datetimeFigureOut">
              <a:rPr lang="en-US" smtClean="0"/>
              <a:t>4/23/2020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FA536A-9B0B-48B7-BBCD-CFA0D5950B39}" type="slidenum">
              <a:rPr lang="en-US" smtClean="0"/>
              <a:t>‹#›</a:t>
            </a:fld>
            <a:endParaRPr lang="en-US"/>
          </a:p>
        </p:txBody>
      </p:sp>
    </p:spTree>
    <p:extLst>
      <p:ext uri="{BB962C8B-B14F-4D97-AF65-F5344CB8AC3E}">
        <p14:creationId xmlns:p14="http://schemas.microsoft.com/office/powerpoint/2010/main" val="204700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C78486-25A9-45B3-A264-21038AB85EA7}" type="datetimeFigureOut">
              <a:rPr lang="en-US" smtClean="0"/>
              <a:t>4/23/2020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FA536A-9B0B-48B7-BBCD-CFA0D5950B39}" type="slidenum">
              <a:rPr lang="en-US" smtClean="0"/>
              <a:t>‹#›</a:t>
            </a:fld>
            <a:endParaRPr lang="en-US"/>
          </a:p>
        </p:txBody>
      </p:sp>
    </p:spTree>
    <p:extLst>
      <p:ext uri="{BB962C8B-B14F-4D97-AF65-F5344CB8AC3E}">
        <p14:creationId xmlns:p14="http://schemas.microsoft.com/office/powerpoint/2010/main" val="742674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C78486-25A9-45B3-A264-21038AB85EA7}" type="datetimeFigureOut">
              <a:rPr lang="en-US" smtClean="0"/>
              <a:t>4/23/2020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FA536A-9B0B-48B7-BBCD-CFA0D5950B39}" type="slidenum">
              <a:rPr lang="en-US" smtClean="0"/>
              <a:t>‹#›</a:t>
            </a:fld>
            <a:endParaRPr lang="en-US"/>
          </a:p>
        </p:txBody>
      </p:sp>
    </p:spTree>
    <p:extLst>
      <p:ext uri="{BB962C8B-B14F-4D97-AF65-F5344CB8AC3E}">
        <p14:creationId xmlns:p14="http://schemas.microsoft.com/office/powerpoint/2010/main" val="213759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image" Target="../media/image25.gif"/><Relationship Id="rId7" Type="http://schemas.openxmlformats.org/officeDocument/2006/relationships/image" Target="../media/image29.gif"/><Relationship Id="rId2" Type="http://schemas.openxmlformats.org/officeDocument/2006/relationships/image" Target="../media/image24.gif"/><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gif"/><Relationship Id="rId4" Type="http://schemas.openxmlformats.org/officeDocument/2006/relationships/image" Target="../media/image26.gif"/></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24.gif"/><Relationship Id="rId4" Type="http://schemas.openxmlformats.org/officeDocument/2006/relationships/image" Target="../media/image14.gif"/></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lated image"/>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942338" y="-1957773"/>
            <a:ext cx="6343144" cy="10928394"/>
          </a:xfrm>
          <a:prstGeom prst="rect">
            <a:avLst/>
          </a:prstGeom>
          <a:noFill/>
          <a:ln>
            <a:noFill/>
          </a:ln>
        </p:spPr>
      </p:pic>
      <p:sp>
        <p:nvSpPr>
          <p:cNvPr id="6" name="Rectangle 5"/>
          <p:cNvSpPr/>
          <p:nvPr/>
        </p:nvSpPr>
        <p:spPr>
          <a:xfrm>
            <a:off x="3065910" y="1513506"/>
            <a:ext cx="6096000" cy="3063787"/>
          </a:xfrm>
          <a:prstGeom prst="rect">
            <a:avLst/>
          </a:prstGeom>
        </p:spPr>
        <p:txBody>
          <a:bodyPr>
            <a:spAutoFit/>
          </a:bodyPr>
          <a:lstStyle/>
          <a:p>
            <a:pPr algn="ctr">
              <a:lnSpc>
                <a:spcPct val="107000"/>
              </a:lnSpc>
              <a:spcAft>
                <a:spcPts val="800"/>
              </a:spcAft>
            </a:pPr>
            <a:r>
              <a:rPr lang="el-GR" sz="4800" b="1" dirty="0" smtClean="0">
                <a:solidFill>
                  <a:srgbClr val="006600"/>
                </a:solidFill>
                <a:effectLst/>
                <a:ea typeface="Calibri" panose="020F0502020204030204" pitchFamily="34" charset="0"/>
                <a:cs typeface="Times New Roman" panose="02020603050405020304" pitchFamily="18" charset="0"/>
              </a:rPr>
              <a:t>Πώς πήρε το όνομα της η Άνοιξη</a:t>
            </a:r>
            <a:r>
              <a:rPr lang="el-GR" sz="800" dirty="0" smtClean="0">
                <a:ea typeface="Calibri" panose="020F0502020204030204" pitchFamily="34" charset="0"/>
                <a:cs typeface="Times New Roman" panose="02020603050405020304" pitchFamily="18" charset="0"/>
              </a:rPr>
              <a:t>  </a:t>
            </a:r>
          </a:p>
          <a:p>
            <a:pPr algn="ctr">
              <a:lnSpc>
                <a:spcPct val="107000"/>
              </a:lnSpc>
              <a:spcAft>
                <a:spcPts val="800"/>
              </a:spcAft>
            </a:pPr>
            <a:endParaRPr lang="en-US" sz="3600" dirty="0" smtClean="0">
              <a:effectLst/>
              <a:ea typeface="Calibri" panose="020F0502020204030204" pitchFamily="34" charset="0"/>
              <a:cs typeface="Times New Roman" panose="02020603050405020304" pitchFamily="18" charset="0"/>
            </a:endParaRPr>
          </a:p>
          <a:p>
            <a:pPr algn="ctr">
              <a:lnSpc>
                <a:spcPct val="107000"/>
              </a:lnSpc>
              <a:spcAft>
                <a:spcPts val="800"/>
              </a:spcAft>
            </a:pPr>
            <a:r>
              <a:rPr lang="el-GR" sz="3600" i="1" dirty="0" smtClean="0">
                <a:effectLst/>
                <a:ea typeface="Calibri" panose="020F0502020204030204" pitchFamily="34" charset="0"/>
                <a:cs typeface="Times New Roman" panose="02020603050405020304" pitchFamily="18" charset="0"/>
              </a:rPr>
              <a:t>της Μαρίας Συμεωνίδου</a:t>
            </a:r>
            <a:endParaRPr lang="en-US" sz="3600" dirty="0">
              <a:effectLst/>
              <a:ea typeface="Calibri" panose="020F0502020204030204" pitchFamily="34" charset="0"/>
              <a:cs typeface="Times New Roman" panose="02020603050405020304" pitchFamily="18" charset="0"/>
            </a:endParaRPr>
          </a:p>
        </p:txBody>
      </p:sp>
      <p:sp>
        <p:nvSpPr>
          <p:cNvPr id="3" name="TextBox 2"/>
          <p:cNvSpPr txBox="1"/>
          <p:nvPr/>
        </p:nvSpPr>
        <p:spPr>
          <a:xfrm>
            <a:off x="1614505" y="5570484"/>
            <a:ext cx="8998810" cy="369332"/>
          </a:xfrm>
          <a:prstGeom prst="rect">
            <a:avLst/>
          </a:prstGeom>
          <a:noFill/>
        </p:spPr>
        <p:txBody>
          <a:bodyPr wrap="none" rtlCol="0">
            <a:spAutoFit/>
          </a:bodyPr>
          <a:lstStyle/>
          <a:p>
            <a:r>
              <a:rPr lang="el-GR" dirty="0" smtClean="0"/>
              <a:t>Διασκευή παραμυθιού και παρουσίαση σε </a:t>
            </a:r>
            <a:r>
              <a:rPr lang="en-GB" dirty="0" smtClean="0"/>
              <a:t>power point</a:t>
            </a:r>
            <a:r>
              <a:rPr lang="el-GR" dirty="0" smtClean="0"/>
              <a:t>: Ηλέκτρα Περδίκη, Νικολίνα Νικολάου</a:t>
            </a:r>
            <a:endParaRPr lang="en-US" dirty="0"/>
          </a:p>
        </p:txBody>
      </p:sp>
    </p:spTree>
    <p:extLst>
      <p:ext uri="{BB962C8B-B14F-4D97-AF65-F5344CB8AC3E}">
        <p14:creationId xmlns:p14="http://schemas.microsoft.com/office/powerpoint/2010/main" val="39317056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7351" y="421967"/>
            <a:ext cx="11540359" cy="1200329"/>
          </a:xfrm>
          <a:prstGeom prst="rect">
            <a:avLst/>
          </a:prstGeom>
        </p:spPr>
        <p:txBody>
          <a:bodyPr wrap="square">
            <a:spAutoFit/>
          </a:bodyPr>
          <a:lstStyle/>
          <a:p>
            <a:r>
              <a:rPr lang="el-GR" sz="2400" dirty="0" smtClean="0"/>
              <a:t>Ξαφνικά, αρχίζει να βρέχει. Λίγες σταγόνες μόνο, ίσα για να μυρίσει το χώμα. Ύστερα βγαίνει πάλι ο λαμπερός ήλιος και στον ουρανό εμφανίζεται το ουράνιο τόξο! Μπορεί</a:t>
            </a:r>
            <a:r>
              <a:rPr lang="el-GR" sz="2400" dirty="0"/>
              <a:t>ς</a:t>
            </a:r>
            <a:r>
              <a:rPr lang="el-GR" sz="2400" dirty="0" smtClean="0"/>
              <a:t> να μετρήσεις πόσα χρώματα έχει το ουράνιο τόξο</a:t>
            </a:r>
            <a:r>
              <a:rPr lang="el-GR" sz="2400" dirty="0"/>
              <a:t>;</a:t>
            </a:r>
            <a:endParaRPr lang="en-US" sz="2400" dirty="0"/>
          </a:p>
        </p:txBody>
      </p:sp>
      <p:pic>
        <p:nvPicPr>
          <p:cNvPr id="9" name="Picture 8" descr="Library of transparent background rainbow clipart transparent png ..."/>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3664" y="1622296"/>
            <a:ext cx="10552386" cy="5062283"/>
          </a:xfrm>
          <a:prstGeom prst="rect">
            <a:avLst/>
          </a:prstGeom>
          <a:noFill/>
          <a:ln>
            <a:noFill/>
          </a:ln>
        </p:spPr>
      </p:pic>
      <p:sp>
        <p:nvSpPr>
          <p:cNvPr id="10" name="TextBox 9"/>
          <p:cNvSpPr txBox="1"/>
          <p:nvPr/>
        </p:nvSpPr>
        <p:spPr>
          <a:xfrm>
            <a:off x="1129098" y="4377205"/>
            <a:ext cx="614271" cy="1107996"/>
          </a:xfrm>
          <a:prstGeom prst="rect">
            <a:avLst/>
          </a:prstGeom>
          <a:noFill/>
        </p:spPr>
        <p:txBody>
          <a:bodyPr wrap="none" rtlCol="0">
            <a:spAutoFit/>
          </a:bodyPr>
          <a:lstStyle/>
          <a:p>
            <a:r>
              <a:rPr lang="en-GB" sz="6600" b="1" smtClean="0"/>
              <a:t>1</a:t>
            </a:r>
            <a:endParaRPr lang="en-US" sz="6600" b="1"/>
          </a:p>
        </p:txBody>
      </p:sp>
      <p:sp>
        <p:nvSpPr>
          <p:cNvPr id="11" name="TextBox 10"/>
          <p:cNvSpPr txBox="1"/>
          <p:nvPr/>
        </p:nvSpPr>
        <p:spPr>
          <a:xfrm>
            <a:off x="2264394" y="3376736"/>
            <a:ext cx="614271" cy="1107996"/>
          </a:xfrm>
          <a:prstGeom prst="rect">
            <a:avLst/>
          </a:prstGeom>
          <a:noFill/>
        </p:spPr>
        <p:txBody>
          <a:bodyPr wrap="none" rtlCol="0">
            <a:spAutoFit/>
          </a:bodyPr>
          <a:lstStyle/>
          <a:p>
            <a:r>
              <a:rPr lang="en-GB" sz="6600" b="1"/>
              <a:t>2</a:t>
            </a:r>
            <a:endParaRPr lang="en-US" sz="6600" b="1"/>
          </a:p>
        </p:txBody>
      </p:sp>
      <p:sp>
        <p:nvSpPr>
          <p:cNvPr id="12" name="TextBox 11"/>
          <p:cNvSpPr txBox="1"/>
          <p:nvPr/>
        </p:nvSpPr>
        <p:spPr>
          <a:xfrm>
            <a:off x="3793064" y="2605070"/>
            <a:ext cx="614271" cy="1107996"/>
          </a:xfrm>
          <a:prstGeom prst="rect">
            <a:avLst/>
          </a:prstGeom>
          <a:noFill/>
        </p:spPr>
        <p:txBody>
          <a:bodyPr wrap="none" rtlCol="0">
            <a:spAutoFit/>
          </a:bodyPr>
          <a:lstStyle/>
          <a:p>
            <a:r>
              <a:rPr lang="en-GB" sz="6600" b="1" dirty="0"/>
              <a:t>3</a:t>
            </a:r>
            <a:endParaRPr lang="en-US" sz="6600" b="1" dirty="0"/>
          </a:p>
        </p:txBody>
      </p:sp>
      <p:sp>
        <p:nvSpPr>
          <p:cNvPr id="13" name="TextBox 12"/>
          <p:cNvSpPr txBox="1"/>
          <p:nvPr/>
        </p:nvSpPr>
        <p:spPr>
          <a:xfrm>
            <a:off x="5513259" y="2445752"/>
            <a:ext cx="614271" cy="1107996"/>
          </a:xfrm>
          <a:prstGeom prst="rect">
            <a:avLst/>
          </a:prstGeom>
          <a:noFill/>
        </p:spPr>
        <p:txBody>
          <a:bodyPr wrap="none" rtlCol="0">
            <a:spAutoFit/>
          </a:bodyPr>
          <a:lstStyle/>
          <a:p>
            <a:r>
              <a:rPr lang="en-GB" sz="6600" b="1" dirty="0" smtClean="0"/>
              <a:t>4</a:t>
            </a:r>
            <a:endParaRPr lang="en-US" sz="6600" b="1" dirty="0"/>
          </a:p>
        </p:txBody>
      </p:sp>
      <p:sp>
        <p:nvSpPr>
          <p:cNvPr id="14" name="TextBox 13"/>
          <p:cNvSpPr txBox="1"/>
          <p:nvPr/>
        </p:nvSpPr>
        <p:spPr>
          <a:xfrm>
            <a:off x="7186735" y="2999750"/>
            <a:ext cx="614271" cy="1107996"/>
          </a:xfrm>
          <a:prstGeom prst="rect">
            <a:avLst/>
          </a:prstGeom>
          <a:noFill/>
        </p:spPr>
        <p:txBody>
          <a:bodyPr wrap="none" rtlCol="0">
            <a:spAutoFit/>
          </a:bodyPr>
          <a:lstStyle/>
          <a:p>
            <a:r>
              <a:rPr lang="en-GB" sz="6600" b="1" dirty="0" smtClean="0"/>
              <a:t>5</a:t>
            </a:r>
            <a:endParaRPr lang="en-US" sz="6600" b="1" dirty="0"/>
          </a:p>
        </p:txBody>
      </p:sp>
      <p:sp>
        <p:nvSpPr>
          <p:cNvPr id="15" name="TextBox 14"/>
          <p:cNvSpPr txBox="1"/>
          <p:nvPr/>
        </p:nvSpPr>
        <p:spPr>
          <a:xfrm>
            <a:off x="8217919" y="4253504"/>
            <a:ext cx="614271" cy="1107996"/>
          </a:xfrm>
          <a:prstGeom prst="rect">
            <a:avLst/>
          </a:prstGeom>
          <a:noFill/>
        </p:spPr>
        <p:txBody>
          <a:bodyPr wrap="none" rtlCol="0">
            <a:spAutoFit/>
          </a:bodyPr>
          <a:lstStyle/>
          <a:p>
            <a:r>
              <a:rPr lang="en-GB" sz="6600" b="1" dirty="0" smtClean="0"/>
              <a:t>6</a:t>
            </a:r>
            <a:endParaRPr lang="en-US" sz="6600" b="1" dirty="0"/>
          </a:p>
        </p:txBody>
      </p:sp>
      <p:sp>
        <p:nvSpPr>
          <p:cNvPr id="16" name="TextBox 15"/>
          <p:cNvSpPr txBox="1"/>
          <p:nvPr/>
        </p:nvSpPr>
        <p:spPr>
          <a:xfrm>
            <a:off x="8581106" y="5684124"/>
            <a:ext cx="614271" cy="1107996"/>
          </a:xfrm>
          <a:prstGeom prst="rect">
            <a:avLst/>
          </a:prstGeom>
          <a:noFill/>
        </p:spPr>
        <p:txBody>
          <a:bodyPr wrap="none" rtlCol="0">
            <a:spAutoFit/>
          </a:bodyPr>
          <a:lstStyle/>
          <a:p>
            <a:r>
              <a:rPr lang="en-GB" sz="6600" b="1" dirty="0" smtClean="0"/>
              <a:t>7</a:t>
            </a:r>
            <a:endParaRPr lang="en-US" sz="6600" b="1" dirty="0"/>
          </a:p>
        </p:txBody>
      </p:sp>
    </p:spTree>
    <p:extLst>
      <p:ext uri="{BB962C8B-B14F-4D97-AF65-F5344CB8AC3E}">
        <p14:creationId xmlns:p14="http://schemas.microsoft.com/office/powerpoint/2010/main" val="32790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6" presetClass="emph" presetSubtype="0" fill="hold" grpId="1" nodeType="clickEffect">
                                  <p:stCondLst>
                                    <p:cond delay="0"/>
                                  </p:stCondLst>
                                  <p:childTnLst>
                                    <p:animScale>
                                      <p:cBhvr>
                                        <p:cTn id="34" dur="2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45324" y="369416"/>
            <a:ext cx="9490842" cy="461665"/>
          </a:xfrm>
          <a:prstGeom prst="rect">
            <a:avLst/>
          </a:prstGeom>
        </p:spPr>
        <p:txBody>
          <a:bodyPr wrap="square">
            <a:spAutoFit/>
          </a:bodyPr>
          <a:lstStyle/>
          <a:p>
            <a:r>
              <a:rPr lang="el-GR" sz="2400" dirty="0" smtClean="0"/>
              <a:t>Ο λαμπερός ήλιος  χαϊδεύει απαλά τη γη με τις ακτίνες του. Δείξε τον ήλιο.  </a:t>
            </a:r>
            <a:endParaRPr lang="en-US" sz="2400" dirty="0"/>
          </a:p>
        </p:txBody>
      </p:sp>
      <p:pic>
        <p:nvPicPr>
          <p:cNvPr id="3" name="Picture 4" descr="Happy sun (animated gif) | Happy sun, Cute illustration, Animatio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642538" y="1633447"/>
            <a:ext cx="3742594" cy="374259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op Nighttime Stickers for Android &amp; iOS | Gfyca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47952" y="1633447"/>
            <a:ext cx="3549412" cy="3549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9001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8581" y="413733"/>
            <a:ext cx="10825654" cy="1277850"/>
          </a:xfrm>
          <a:prstGeom prst="rect">
            <a:avLst/>
          </a:prstGeom>
        </p:spPr>
        <p:txBody>
          <a:bodyPr wrap="square">
            <a:spAutoFit/>
          </a:bodyPr>
          <a:lstStyle/>
          <a:p>
            <a:pPr algn="just">
              <a:lnSpc>
                <a:spcPct val="107000"/>
              </a:lnSpc>
              <a:spcAft>
                <a:spcPts val="800"/>
              </a:spcAft>
            </a:pPr>
            <a:r>
              <a:rPr lang="el-GR" sz="2400" dirty="0">
                <a:ea typeface="Calibri" panose="020F0502020204030204" pitchFamily="34" charset="0"/>
                <a:cs typeface="Times New Roman" panose="02020603050405020304" pitchFamily="18" charset="0"/>
              </a:rPr>
              <a:t>Το δάσος γιορτάζει! Απ’ όλες τις μεριές οι μαργαρίτες και τ</a:t>
            </a:r>
            <a:r>
              <a:rPr lang="el-GR" sz="2400">
                <a:ea typeface="Calibri" panose="020F0502020204030204" pitchFamily="34" charset="0"/>
                <a:cs typeface="Times New Roman" panose="02020603050405020304" pitchFamily="18" charset="0"/>
              </a:rPr>
              <a:t>’ </a:t>
            </a:r>
            <a:r>
              <a:rPr lang="el-GR" sz="2400" smtClean="0">
                <a:ea typeface="Calibri" panose="020F0502020204030204" pitchFamily="34" charset="0"/>
                <a:cs typeface="Times New Roman" panose="02020603050405020304" pitchFamily="18" charset="0"/>
              </a:rPr>
              <a:t>αγριολούλουδα </a:t>
            </a:r>
            <a:r>
              <a:rPr lang="el-GR" sz="2400" dirty="0">
                <a:ea typeface="Calibri" panose="020F0502020204030204" pitchFamily="34" charset="0"/>
                <a:cs typeface="Times New Roman" panose="02020603050405020304" pitchFamily="18" charset="0"/>
              </a:rPr>
              <a:t>κουνούν τα κεφαλάκια </a:t>
            </a:r>
            <a:r>
              <a:rPr lang="el-GR" sz="2400" dirty="0" smtClean="0">
                <a:ea typeface="Calibri" panose="020F0502020204030204" pitchFamily="34" charset="0"/>
                <a:cs typeface="Times New Roman" panose="02020603050405020304" pitchFamily="18" charset="0"/>
              </a:rPr>
              <a:t>τους.</a:t>
            </a:r>
            <a:r>
              <a:rPr lang="en-GB" sz="2400" smtClean="0">
                <a:ea typeface="Calibri" panose="020F0502020204030204" pitchFamily="34" charset="0"/>
                <a:cs typeface="Times New Roman" panose="02020603050405020304" pitchFamily="18" charset="0"/>
              </a:rPr>
              <a:t> </a:t>
            </a:r>
            <a:r>
              <a:rPr lang="el-GR" sz="2400" smtClean="0">
                <a:ea typeface="Calibri" panose="020F0502020204030204" pitchFamily="34" charset="0"/>
                <a:cs typeface="Times New Roman" panose="02020603050405020304" pitchFamily="18" charset="0"/>
              </a:rPr>
              <a:t>Η </a:t>
            </a:r>
            <a:r>
              <a:rPr lang="el-GR" sz="2400" dirty="0">
                <a:ea typeface="Calibri" panose="020F0502020204030204" pitchFamily="34" charset="0"/>
                <a:cs typeface="Times New Roman" panose="02020603050405020304" pitchFamily="18" charset="0"/>
              </a:rPr>
              <a:t>φύση μοσχοβολά και γεμίζει </a:t>
            </a:r>
            <a:r>
              <a:rPr lang="el-GR" sz="2400" dirty="0" smtClean="0">
                <a:ea typeface="Calibri" panose="020F0502020204030204" pitchFamily="34" charset="0"/>
                <a:cs typeface="Times New Roman" panose="02020603050405020304" pitchFamily="18" charset="0"/>
              </a:rPr>
              <a:t>χρώματα.</a:t>
            </a:r>
            <a:r>
              <a:rPr lang="en-GB" sz="2400" smtClean="0">
                <a:ea typeface="Calibri" panose="020F0502020204030204" pitchFamily="34" charset="0"/>
                <a:cs typeface="Times New Roman" panose="02020603050405020304" pitchFamily="18" charset="0"/>
              </a:rPr>
              <a:t> </a:t>
            </a:r>
            <a:r>
              <a:rPr lang="el-GR" sz="2400" smtClean="0">
                <a:ea typeface="Calibri" panose="020F0502020204030204" pitchFamily="34" charset="0"/>
                <a:cs typeface="Times New Roman" panose="02020603050405020304" pitchFamily="18" charset="0"/>
              </a:rPr>
              <a:t>Ποια </a:t>
            </a:r>
            <a:r>
              <a:rPr lang="el-GR" sz="2400">
                <a:ea typeface="Calibri" panose="020F0502020204030204" pitchFamily="34" charset="0"/>
                <a:cs typeface="Times New Roman" panose="02020603050405020304" pitchFamily="18" charset="0"/>
              </a:rPr>
              <a:t>χρώματα </a:t>
            </a:r>
            <a:r>
              <a:rPr lang="el-GR" sz="2400" smtClean="0">
                <a:ea typeface="Calibri" panose="020F0502020204030204" pitchFamily="34" charset="0"/>
                <a:cs typeface="Times New Roman" panose="02020603050405020304" pitchFamily="18" charset="0"/>
              </a:rPr>
              <a:t>βλέπεις </a:t>
            </a:r>
            <a:r>
              <a:rPr lang="el-GR" sz="2400" dirty="0">
                <a:ea typeface="Calibri" panose="020F0502020204030204" pitchFamily="34" charset="0"/>
                <a:cs typeface="Times New Roman" panose="02020603050405020304" pitchFamily="18" charset="0"/>
              </a:rPr>
              <a:t>στον </a:t>
            </a:r>
            <a:r>
              <a:rPr lang="el-GR" sz="2400">
                <a:ea typeface="Calibri" panose="020F0502020204030204" pitchFamily="34" charset="0"/>
                <a:cs typeface="Times New Roman" panose="02020603050405020304" pitchFamily="18" charset="0"/>
              </a:rPr>
              <a:t>λουλουδιασμένο </a:t>
            </a:r>
            <a:r>
              <a:rPr lang="el-GR" sz="2400" smtClean="0">
                <a:ea typeface="Calibri" panose="020F0502020204030204" pitchFamily="34" charset="0"/>
                <a:cs typeface="Times New Roman" panose="02020603050405020304" pitchFamily="18" charset="0"/>
              </a:rPr>
              <a:t>κήπο</a:t>
            </a:r>
            <a:r>
              <a:rPr lang="el-GR" sz="2400">
                <a:ea typeface="Calibri" panose="020F0502020204030204" pitchFamily="34" charset="0"/>
                <a:cs typeface="Times New Roman" panose="02020603050405020304" pitchFamily="18" charset="0"/>
              </a:rPr>
              <a:t>;</a:t>
            </a:r>
            <a:r>
              <a:rPr lang="el-GR" sz="2400" smtClean="0">
                <a:ea typeface="Calibri" panose="020F0502020204030204" pitchFamily="34" charset="0"/>
                <a:cs typeface="Times New Roman" panose="02020603050405020304" pitchFamily="18" charset="0"/>
              </a:rPr>
              <a:t> </a:t>
            </a:r>
            <a:endParaRPr lang="en-US" sz="2400">
              <a:effectLst/>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3460390" y="2306608"/>
            <a:ext cx="1876425" cy="2428875"/>
          </a:xfrm>
          <a:prstGeom prst="rect">
            <a:avLst/>
          </a:prstGeom>
        </p:spPr>
      </p:pic>
      <p:pic>
        <p:nvPicPr>
          <p:cNvPr id="4" name="Picture 3"/>
          <p:cNvPicPr>
            <a:picLocks noChangeAspect="1"/>
          </p:cNvPicPr>
          <p:nvPr/>
        </p:nvPicPr>
        <p:blipFill>
          <a:blip r:embed="rId3"/>
          <a:stretch>
            <a:fillRect/>
          </a:stretch>
        </p:blipFill>
        <p:spPr>
          <a:xfrm>
            <a:off x="5336815" y="2208643"/>
            <a:ext cx="2459897" cy="2290977"/>
          </a:xfrm>
          <a:prstGeom prst="rect">
            <a:avLst/>
          </a:prstGeom>
        </p:spPr>
      </p:pic>
      <p:pic>
        <p:nvPicPr>
          <p:cNvPr id="1028" name="Picture 4" descr="Flower Clip Art | Clipart Panda - Free Clipart Ima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915" y="2159867"/>
            <a:ext cx="1876425" cy="24288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lower With Stem Clipart Red | Clip art, Flower art,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87244" y="2177128"/>
            <a:ext cx="1674135" cy="235400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White flower clipart 1 » Clipart Sta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44002" y="2159867"/>
            <a:ext cx="1690051" cy="216119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lower Clip Art - Flower Imag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4165" y="2043286"/>
            <a:ext cx="1765506" cy="2354008"/>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627822" y="5181600"/>
            <a:ext cx="914400" cy="9144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729140" y="5181600"/>
            <a:ext cx="9144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3978236" y="5192110"/>
            <a:ext cx="914400" cy="914400"/>
          </a:xfrm>
          <a:prstGeom prst="ellipse">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0864904" y="5181600"/>
            <a:ext cx="914400" cy="914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830458" y="5181600"/>
            <a:ext cx="914400" cy="914400"/>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126014" y="5192110"/>
            <a:ext cx="914400" cy="914400"/>
          </a:xfrm>
          <a:prstGeom prst="ellipse">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273792" y="5186855"/>
            <a:ext cx="914400" cy="914400"/>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421570" y="5192110"/>
            <a:ext cx="914400" cy="914400"/>
          </a:xfrm>
          <a:prstGeom prst="ellipse">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8569348" y="5192110"/>
            <a:ext cx="914400" cy="914400"/>
          </a:xfrm>
          <a:prstGeom prst="ellipse">
            <a:avLst/>
          </a:prstGeom>
          <a:solidFill>
            <a:schemeClr val="tx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9717126" y="5181600"/>
            <a:ext cx="914400" cy="9144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245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7"/>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2000" fill="hold"/>
                                        <p:tgtEl>
                                          <p:spTgt spid="14"/>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grpId="0" nodeType="clickEffect">
                                  <p:stCondLst>
                                    <p:cond delay="0"/>
                                  </p:stCondLst>
                                  <p:childTnLst>
                                    <p:animScale>
                                      <p:cBhvr>
                                        <p:cTn id="14" dur="2000" fill="hold"/>
                                        <p:tgtEl>
                                          <p:spTgt spid="15"/>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grpId="0" nodeType="clickEffect">
                                  <p:stCondLst>
                                    <p:cond delay="0"/>
                                  </p:stCondLst>
                                  <p:childTnLst>
                                    <p:animScale>
                                      <p:cBhvr>
                                        <p:cTn id="18" dur="2000" fill="hold"/>
                                        <p:tgtEl>
                                          <p:spTgt spid="18"/>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6" presetClass="emph" presetSubtype="0" fill="hold" grpId="0" nodeType="clickEffect">
                                  <p:stCondLst>
                                    <p:cond delay="0"/>
                                  </p:stCondLst>
                                  <p:childTnLst>
                                    <p:animScale>
                                      <p:cBhvr>
                                        <p:cTn id="22" dur="2000" fill="hold"/>
                                        <p:tgtEl>
                                          <p:spTgt spid="20"/>
                                        </p:tgtEl>
                                      </p:cBhvr>
                                      <p:by x="150000" y="150000"/>
                                    </p:animScale>
                                  </p:childTnLst>
                                </p:cTn>
                              </p:par>
                            </p:childTnLst>
                          </p:cTn>
                        </p:par>
                      </p:childTnLst>
                    </p:cTn>
                  </p:par>
                  <p:par>
                    <p:cTn id="23" fill="hold">
                      <p:stCondLst>
                        <p:cond delay="indefinite"/>
                      </p:stCondLst>
                      <p:childTnLst>
                        <p:par>
                          <p:cTn id="24" fill="hold">
                            <p:stCondLst>
                              <p:cond delay="0"/>
                            </p:stCondLst>
                            <p:childTnLst>
                              <p:par>
                                <p:cTn id="25" presetID="6" presetClass="emph" presetSubtype="0" fill="hold" grpId="0" nodeType="clickEffect">
                                  <p:stCondLst>
                                    <p:cond delay="0"/>
                                  </p:stCondLst>
                                  <p:childTnLst>
                                    <p:animScale>
                                      <p:cBhvr>
                                        <p:cTn id="26" dur="2000" fill="hold"/>
                                        <p:tgtEl>
                                          <p:spTgt spid="22"/>
                                        </p:tgtEl>
                                      </p:cBhvr>
                                      <p:by x="150000" y="150000"/>
                                    </p:animScale>
                                  </p:childTnLst>
                                </p:cTn>
                              </p:par>
                            </p:childTnLst>
                          </p:cTn>
                        </p:par>
                      </p:childTnLst>
                    </p:cTn>
                  </p:par>
                  <p:par>
                    <p:cTn id="27" fill="hold">
                      <p:stCondLst>
                        <p:cond delay="indefinite"/>
                      </p:stCondLst>
                      <p:childTnLst>
                        <p:par>
                          <p:cTn id="28" fill="hold">
                            <p:stCondLst>
                              <p:cond delay="0"/>
                            </p:stCondLst>
                            <p:childTnLst>
                              <p:par>
                                <p:cTn id="29" presetID="6" presetClass="emph" presetSubtype="0" fill="hold" grpId="0" nodeType="clickEffect">
                                  <p:stCondLst>
                                    <p:cond delay="0"/>
                                  </p:stCondLst>
                                  <p:childTnLst>
                                    <p:animScale>
                                      <p:cBhvr>
                                        <p:cTn id="30" dur="2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15" grpId="0" animBg="1"/>
      <p:bldP spid="16" grpId="0" animBg="1"/>
      <p:bldP spid="18" grpId="0" animBg="1"/>
      <p:bldP spid="20"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5929" y="316864"/>
            <a:ext cx="10300140" cy="1200329"/>
          </a:xfrm>
          <a:prstGeom prst="rect">
            <a:avLst/>
          </a:prstGeom>
        </p:spPr>
        <p:txBody>
          <a:bodyPr wrap="square">
            <a:spAutoFit/>
          </a:bodyPr>
          <a:lstStyle/>
          <a:p>
            <a:r>
              <a:rPr lang="el-GR" sz="2400" dirty="0"/>
              <a:t>Άνοιξη! Άνοιξη! ...ο αέρας έφερε τον ψίθυρο στα αφτιά των παιδιών που φώναζαν τώρα όλα μαζί: «Ήρθε η Άνοιξη!!» </a:t>
            </a:r>
            <a:r>
              <a:rPr lang="el-GR" sz="2400" dirty="0" smtClean="0"/>
              <a:t>Δείξε τα παιδιά που έτρεξαν </a:t>
            </a:r>
            <a:r>
              <a:rPr lang="el-GR" sz="2400" dirty="0"/>
              <a:t>έξω για να θαυμάσουν και </a:t>
            </a:r>
            <a:r>
              <a:rPr lang="el-GR" sz="2400" dirty="0" smtClean="0"/>
              <a:t>να απολαύσουν την Άνοιξη. </a:t>
            </a:r>
            <a:endParaRPr lang="en-US" sz="2400" dirty="0"/>
          </a:p>
        </p:txBody>
      </p:sp>
      <p:pic>
        <p:nvPicPr>
          <p:cNvPr id="4" name="Picture 3"/>
          <p:cNvPicPr>
            <a:picLocks noChangeAspect="1"/>
          </p:cNvPicPr>
          <p:nvPr/>
        </p:nvPicPr>
        <p:blipFill rotWithShape="1">
          <a:blip r:embed="rId2"/>
          <a:srcRect b="12576"/>
          <a:stretch/>
        </p:blipFill>
        <p:spPr>
          <a:xfrm>
            <a:off x="945929" y="2422181"/>
            <a:ext cx="4891088" cy="3151875"/>
          </a:xfrm>
          <a:prstGeom prst="rect">
            <a:avLst/>
          </a:prstGeom>
        </p:spPr>
      </p:pic>
      <p:pic>
        <p:nvPicPr>
          <p:cNvPr id="2050" name="Picture 2" descr="Many kids running around the park - Download Free Vectors, Clipar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2980" y="2422181"/>
            <a:ext cx="4893089" cy="3015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41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05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8882" y="337884"/>
            <a:ext cx="11193517" cy="1200329"/>
          </a:xfrm>
          <a:prstGeom prst="rect">
            <a:avLst/>
          </a:prstGeom>
        </p:spPr>
        <p:txBody>
          <a:bodyPr wrap="square">
            <a:spAutoFit/>
          </a:bodyPr>
          <a:lstStyle/>
          <a:p>
            <a:r>
              <a:rPr lang="el-GR" sz="2400" dirty="0"/>
              <a:t>Τα έντομα λατρεύουν την Άνοιξη. Οι μέλισσες πετούν από λουλούδι σε λουλούδι και με το νέκταρ που μαζεύουν φτιάχνουν λαχταριστό μέλι. Μπορείς να θυμηθείς άλλα </a:t>
            </a:r>
            <a:r>
              <a:rPr lang="el-GR" sz="2400" dirty="0" smtClean="0"/>
              <a:t>έντομα;</a:t>
            </a:r>
            <a:endParaRPr lang="en-US" sz="2400" dirty="0"/>
          </a:p>
        </p:txBody>
      </p:sp>
      <p:pic>
        <p:nvPicPr>
          <p:cNvPr id="5" name="Picture 2" descr="Level Up With Derived Columns: Bucketing Events For Comparison ..."/>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9247" y="1303283"/>
            <a:ext cx="1650124" cy="16501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Bug Ladybug Sticker for iOS &amp; Android | GIPH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4051318">
            <a:off x="4161123" y="4595940"/>
            <a:ext cx="1828250" cy="18282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ree Butterfly Animations - Butterfly Gifs - Clipart"/>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468503" y="1594600"/>
            <a:ext cx="1714500" cy="15811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Grasshopper GIFs | Teno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206195" y="4086296"/>
            <a:ext cx="2376204" cy="23762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6"/>
          <a:stretch>
            <a:fillRect/>
          </a:stretch>
        </p:blipFill>
        <p:spPr>
          <a:xfrm>
            <a:off x="692459" y="3283588"/>
            <a:ext cx="1933575" cy="2362200"/>
          </a:xfrm>
          <a:prstGeom prst="rect">
            <a:avLst/>
          </a:prstGeom>
        </p:spPr>
      </p:pic>
      <p:pic>
        <p:nvPicPr>
          <p:cNvPr id="4100" name="Picture 4" descr="libellule-dragonfly-ciel-garden, tube-animaux-gif-glitter ..."/>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172608" y="1866266"/>
            <a:ext cx="3432658" cy="220968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fly.gif · Insect Clipart | Clipart Panda - Free Clipart Imag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7059158">
            <a:off x="6813331" y="4315892"/>
            <a:ext cx="1848954" cy="1789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7349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1+#ppt_w/2"/>
                                          </p:val>
                                        </p:tav>
                                        <p:tav tm="100000">
                                          <p:val>
                                            <p:strVal val="#ppt_x"/>
                                          </p:val>
                                        </p:tav>
                                      </p:tavLst>
                                    </p:anim>
                                    <p:anim calcmode="lin" valueType="num">
                                      <p:cBhvr additive="base">
                                        <p:cTn id="19"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80">
                                          <p:stCondLst>
                                            <p:cond delay="0"/>
                                          </p:stCondLst>
                                        </p:cTn>
                                        <p:tgtEl>
                                          <p:spTgt spid="8"/>
                                        </p:tgtEl>
                                      </p:cBhvr>
                                    </p:animEffect>
                                    <p:anim calcmode="lin" valueType="num">
                                      <p:cBhvr>
                                        <p:cTn id="2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0" dur="26">
                                          <p:stCondLst>
                                            <p:cond delay="650"/>
                                          </p:stCondLst>
                                        </p:cTn>
                                        <p:tgtEl>
                                          <p:spTgt spid="8"/>
                                        </p:tgtEl>
                                      </p:cBhvr>
                                      <p:to x="100000" y="60000"/>
                                    </p:animScale>
                                    <p:animScale>
                                      <p:cBhvr>
                                        <p:cTn id="31" dur="166" decel="50000">
                                          <p:stCondLst>
                                            <p:cond delay="676"/>
                                          </p:stCondLst>
                                        </p:cTn>
                                        <p:tgtEl>
                                          <p:spTgt spid="8"/>
                                        </p:tgtEl>
                                      </p:cBhvr>
                                      <p:to x="100000" y="100000"/>
                                    </p:animScale>
                                    <p:animScale>
                                      <p:cBhvr>
                                        <p:cTn id="32" dur="26">
                                          <p:stCondLst>
                                            <p:cond delay="1312"/>
                                          </p:stCondLst>
                                        </p:cTn>
                                        <p:tgtEl>
                                          <p:spTgt spid="8"/>
                                        </p:tgtEl>
                                      </p:cBhvr>
                                      <p:to x="100000" y="80000"/>
                                    </p:animScale>
                                    <p:animScale>
                                      <p:cBhvr>
                                        <p:cTn id="33" dur="166" decel="50000">
                                          <p:stCondLst>
                                            <p:cond delay="1338"/>
                                          </p:stCondLst>
                                        </p:cTn>
                                        <p:tgtEl>
                                          <p:spTgt spid="8"/>
                                        </p:tgtEl>
                                      </p:cBhvr>
                                      <p:to x="100000" y="100000"/>
                                    </p:animScale>
                                    <p:animScale>
                                      <p:cBhvr>
                                        <p:cTn id="34" dur="26">
                                          <p:stCondLst>
                                            <p:cond delay="1642"/>
                                          </p:stCondLst>
                                        </p:cTn>
                                        <p:tgtEl>
                                          <p:spTgt spid="8"/>
                                        </p:tgtEl>
                                      </p:cBhvr>
                                      <p:to x="100000" y="90000"/>
                                    </p:animScale>
                                    <p:animScale>
                                      <p:cBhvr>
                                        <p:cTn id="35" dur="166" decel="50000">
                                          <p:stCondLst>
                                            <p:cond delay="1668"/>
                                          </p:stCondLst>
                                        </p:cTn>
                                        <p:tgtEl>
                                          <p:spTgt spid="8"/>
                                        </p:tgtEl>
                                      </p:cBhvr>
                                      <p:to x="100000" y="100000"/>
                                    </p:animScale>
                                    <p:animScale>
                                      <p:cBhvr>
                                        <p:cTn id="36" dur="26">
                                          <p:stCondLst>
                                            <p:cond delay="1808"/>
                                          </p:stCondLst>
                                        </p:cTn>
                                        <p:tgtEl>
                                          <p:spTgt spid="8"/>
                                        </p:tgtEl>
                                      </p:cBhvr>
                                      <p:to x="100000" y="95000"/>
                                    </p:animScale>
                                    <p:animScale>
                                      <p:cBhvr>
                                        <p:cTn id="37" dur="166" decel="50000">
                                          <p:stCondLst>
                                            <p:cond delay="1834"/>
                                          </p:stCondLst>
                                        </p:cTn>
                                        <p:tgtEl>
                                          <p:spTgt spid="8"/>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2" presetClass="entr" presetSubtype="1" fill="hold" nodeType="clickEffect">
                                  <p:stCondLst>
                                    <p:cond delay="0"/>
                                  </p:stCondLst>
                                  <p:childTnLst>
                                    <p:set>
                                      <p:cBhvr>
                                        <p:cTn id="41" dur="1" fill="hold">
                                          <p:stCondLst>
                                            <p:cond delay="0"/>
                                          </p:stCondLst>
                                        </p:cTn>
                                        <p:tgtEl>
                                          <p:spTgt spid="4100"/>
                                        </p:tgtEl>
                                        <p:attrNameLst>
                                          <p:attrName>style.visibility</p:attrName>
                                        </p:attrNameLst>
                                      </p:cBhvr>
                                      <p:to>
                                        <p:strVal val="visible"/>
                                      </p:to>
                                    </p:set>
                                    <p:anim calcmode="lin" valueType="num">
                                      <p:cBhvr additive="base">
                                        <p:cTn id="42" dur="500" fill="hold"/>
                                        <p:tgtEl>
                                          <p:spTgt spid="4100"/>
                                        </p:tgtEl>
                                        <p:attrNameLst>
                                          <p:attrName>ppt_x</p:attrName>
                                        </p:attrNameLst>
                                      </p:cBhvr>
                                      <p:tavLst>
                                        <p:tav tm="0">
                                          <p:val>
                                            <p:strVal val="#ppt_x"/>
                                          </p:val>
                                        </p:tav>
                                        <p:tav tm="100000">
                                          <p:val>
                                            <p:strVal val="#ppt_x"/>
                                          </p:val>
                                        </p:tav>
                                      </p:tavLst>
                                    </p:anim>
                                    <p:anim calcmode="lin" valueType="num">
                                      <p:cBhvr additive="base">
                                        <p:cTn id="43" dur="500" fill="hold"/>
                                        <p:tgtEl>
                                          <p:spTgt spid="4100"/>
                                        </p:tgtEl>
                                        <p:attrNameLst>
                                          <p:attrName>ppt_y</p:attrName>
                                        </p:attrNameLst>
                                      </p:cBhvr>
                                      <p:tavLst>
                                        <p:tav tm="0">
                                          <p:val>
                                            <p:strVal val="0-#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additive="base">
                                        <p:cTn id="48" dur="500" fill="hold"/>
                                        <p:tgtEl>
                                          <p:spTgt spid="10"/>
                                        </p:tgtEl>
                                        <p:attrNameLst>
                                          <p:attrName>ppt_x</p:attrName>
                                        </p:attrNameLst>
                                      </p:cBhvr>
                                      <p:tavLst>
                                        <p:tav tm="0">
                                          <p:val>
                                            <p:strVal val="#ppt_x"/>
                                          </p:val>
                                        </p:tav>
                                        <p:tav tm="100000">
                                          <p:val>
                                            <p:strVal val="#ppt_x"/>
                                          </p:val>
                                        </p:tav>
                                      </p:tavLst>
                                    </p:anim>
                                    <p:anim calcmode="lin" valueType="num">
                                      <p:cBhvr additive="base">
                                        <p:cTn id="4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2" fill="hold" nodeType="clickEffect">
                                  <p:stCondLst>
                                    <p:cond delay="0"/>
                                  </p:stCondLst>
                                  <p:childTnLst>
                                    <p:set>
                                      <p:cBhvr>
                                        <p:cTn id="53" dur="1" fill="hold">
                                          <p:stCondLst>
                                            <p:cond delay="0"/>
                                          </p:stCondLst>
                                        </p:cTn>
                                        <p:tgtEl>
                                          <p:spTgt spid="4102"/>
                                        </p:tgtEl>
                                        <p:attrNameLst>
                                          <p:attrName>style.visibility</p:attrName>
                                        </p:attrNameLst>
                                      </p:cBhvr>
                                      <p:to>
                                        <p:strVal val="visible"/>
                                      </p:to>
                                    </p:set>
                                    <p:anim calcmode="lin" valueType="num">
                                      <p:cBhvr additive="base">
                                        <p:cTn id="54" dur="500" fill="hold"/>
                                        <p:tgtEl>
                                          <p:spTgt spid="4102"/>
                                        </p:tgtEl>
                                        <p:attrNameLst>
                                          <p:attrName>ppt_x</p:attrName>
                                        </p:attrNameLst>
                                      </p:cBhvr>
                                      <p:tavLst>
                                        <p:tav tm="0">
                                          <p:val>
                                            <p:strVal val="1+#ppt_w/2"/>
                                          </p:val>
                                        </p:tav>
                                        <p:tav tm="100000">
                                          <p:val>
                                            <p:strVal val="#ppt_x"/>
                                          </p:val>
                                        </p:tav>
                                      </p:tavLst>
                                    </p:anim>
                                    <p:anim calcmode="lin" valueType="num">
                                      <p:cBhvr additive="base">
                                        <p:cTn id="55" dur="500" fill="hold"/>
                                        <p:tgtEl>
                                          <p:spTgt spid="41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302,577 Cartoon Flowers Cliparts, Stock Vector And Royalty Fre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4939" y="872725"/>
            <a:ext cx="4286250" cy="42862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921178" y="3740878"/>
            <a:ext cx="6065314" cy="1754326"/>
          </a:xfrm>
          <a:prstGeom prst="rect">
            <a:avLst/>
          </a:prstGeom>
          <a:noFill/>
        </p:spPr>
        <p:txBody>
          <a:bodyPr wrap="none" lIns="91440" tIns="45720" rIns="91440" bIns="45720">
            <a:prstTxWarp prst="textArchDown">
              <a:avLst/>
            </a:prstTxWarp>
            <a:spAutoFit/>
          </a:bodyPr>
          <a:lstStyle/>
          <a:p>
            <a:pPr algn="ctr"/>
            <a:r>
              <a:rPr lang="el-GR" sz="5400" b="1" dirty="0" smtClean="0">
                <a:ln w="13462">
                  <a:solidFill>
                    <a:schemeClr val="bg1"/>
                  </a:solidFill>
                  <a:prstDash val="solid"/>
                </a:ln>
                <a:solidFill>
                  <a:srgbClr val="00CC00"/>
                </a:solidFill>
                <a:effectLst>
                  <a:outerShdw dist="38100" dir="2700000" algn="bl" rotWithShape="0">
                    <a:schemeClr val="accent5"/>
                  </a:outerShdw>
                </a:effectLst>
              </a:rPr>
              <a:t>Προσπάθησες πολύ </a:t>
            </a:r>
          </a:p>
          <a:p>
            <a:pPr algn="ctr"/>
            <a:r>
              <a:rPr lang="el-GR" sz="5400" b="1" dirty="0" smtClean="0">
                <a:ln w="13462">
                  <a:solidFill>
                    <a:schemeClr val="bg1"/>
                  </a:solidFill>
                  <a:prstDash val="solid"/>
                </a:ln>
                <a:solidFill>
                  <a:srgbClr val="00CC00"/>
                </a:solidFill>
                <a:effectLst>
                  <a:outerShdw dist="38100" dir="2700000" algn="bl" rotWithShape="0">
                    <a:schemeClr val="accent5"/>
                  </a:outerShdw>
                </a:effectLst>
              </a:rPr>
              <a:t>και τα κατάφερες!</a:t>
            </a:r>
            <a:endParaRPr lang="el-GR" sz="5400" b="1" cap="none" spc="0" dirty="0" smtClean="0">
              <a:ln w="13462">
                <a:solidFill>
                  <a:schemeClr val="bg1"/>
                </a:solidFill>
                <a:prstDash val="solid"/>
              </a:ln>
              <a:solidFill>
                <a:srgbClr val="00CC00"/>
              </a:solidFill>
              <a:effectLst>
                <a:outerShdw dist="38100" dir="2700000" algn="bl" rotWithShape="0">
                  <a:schemeClr val="accent5"/>
                </a:outerShdw>
              </a:effectLst>
            </a:endParaRPr>
          </a:p>
        </p:txBody>
      </p:sp>
      <p:sp>
        <p:nvSpPr>
          <p:cNvPr id="11" name="Rectangle 10"/>
          <p:cNvSpPr/>
          <p:nvPr/>
        </p:nvSpPr>
        <p:spPr>
          <a:xfrm>
            <a:off x="4314700" y="411060"/>
            <a:ext cx="3278270" cy="923330"/>
          </a:xfrm>
          <a:prstGeom prst="rect">
            <a:avLst/>
          </a:prstGeom>
          <a:noFill/>
        </p:spPr>
        <p:txBody>
          <a:bodyPr wrap="none" lIns="91440" tIns="45720" rIns="91440" bIns="45720">
            <a:spAutoFit/>
          </a:bodyPr>
          <a:lstStyle/>
          <a:p>
            <a:pPr algn="ctr"/>
            <a:r>
              <a:rPr lang="el-GR" sz="5400" b="1" dirty="0" smtClean="0">
                <a:ln w="13462">
                  <a:solidFill>
                    <a:schemeClr val="bg1"/>
                  </a:solidFill>
                  <a:prstDash val="solid"/>
                </a:ln>
                <a:solidFill>
                  <a:srgbClr val="7030A0"/>
                </a:solidFill>
                <a:effectLst>
                  <a:outerShdw dist="38100" dir="2700000" algn="bl" rotWithShape="0">
                    <a:schemeClr val="accent5"/>
                  </a:outerShdw>
                </a:effectLst>
              </a:rPr>
              <a:t>ΜΠΡΑΒΟ</a:t>
            </a:r>
            <a:r>
              <a:rPr lang="el-GR" sz="5400" b="1" cap="none" spc="0" dirty="0" smtClean="0">
                <a:ln w="13462">
                  <a:solidFill>
                    <a:schemeClr val="bg1"/>
                  </a:solidFill>
                  <a:prstDash val="solid"/>
                </a:ln>
                <a:solidFill>
                  <a:srgbClr val="7030A0"/>
                </a:solidFill>
                <a:effectLst>
                  <a:outerShdw dist="38100" dir="2700000" algn="bl" rotWithShape="0">
                    <a:schemeClr val="accent5"/>
                  </a:outerShdw>
                </a:effectLst>
              </a:rPr>
              <a:t>!!</a:t>
            </a:r>
            <a:endParaRPr lang="en-US" sz="5400" b="1" cap="none" spc="0" dirty="0">
              <a:ln w="13462">
                <a:solidFill>
                  <a:schemeClr val="bg1"/>
                </a:solidFill>
                <a:prstDash val="solid"/>
              </a:ln>
              <a:solidFill>
                <a:srgbClr val="7030A0"/>
              </a:solidFill>
              <a:effectLst>
                <a:outerShdw dist="38100" dir="2700000" algn="bl" rotWithShape="0">
                  <a:schemeClr val="accent5"/>
                </a:outerShdw>
              </a:effectLst>
            </a:endParaRPr>
          </a:p>
        </p:txBody>
      </p:sp>
      <p:pic>
        <p:nvPicPr>
          <p:cNvPr id="6148" name="Picture 4" descr="Happy sun (animated gif) | Happy sun, Cute illustration, Animatio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41189" y="536496"/>
            <a:ext cx="3347530" cy="33475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Level Up With Derived Columns: Bucketing Events For Comparison ..."/>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99486" y="1253185"/>
            <a:ext cx="2107234" cy="2107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0548026"/>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applause.wav"/>
          </p:stSnd>
        </p:sndAc>
      </p:transition>
    </mc:Choice>
    <mc:Fallback xmlns="">
      <p:transition spd="slow">
        <p:sndAc>
          <p:stSnd>
            <p:snd r:embed="rId6"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par>
                                <p:cTn id="10" presetID="2" presetClass="entr" presetSubtype="2" fill="hold" nodeType="withEffect">
                                  <p:stCondLst>
                                    <p:cond delay="0"/>
                                  </p:stCondLst>
                                  <p:childTnLst>
                                    <p:set>
                                      <p:cBhvr>
                                        <p:cTn id="11" dur="1" fill="hold">
                                          <p:stCondLst>
                                            <p:cond delay="0"/>
                                          </p:stCondLst>
                                        </p:cTn>
                                        <p:tgtEl>
                                          <p:spTgt spid="6146"/>
                                        </p:tgtEl>
                                        <p:attrNameLst>
                                          <p:attrName>style.visibility</p:attrName>
                                        </p:attrNameLst>
                                      </p:cBhvr>
                                      <p:to>
                                        <p:strVal val="visible"/>
                                      </p:to>
                                    </p:set>
                                    <p:anim calcmode="lin" valueType="num">
                                      <p:cBhvr additive="base">
                                        <p:cTn id="12" dur="500" fill="hold"/>
                                        <p:tgtEl>
                                          <p:spTgt spid="6146"/>
                                        </p:tgtEl>
                                        <p:attrNameLst>
                                          <p:attrName>ppt_x</p:attrName>
                                        </p:attrNameLst>
                                      </p:cBhvr>
                                      <p:tavLst>
                                        <p:tav tm="0">
                                          <p:val>
                                            <p:strVal val="1+#ppt_w/2"/>
                                          </p:val>
                                        </p:tav>
                                        <p:tav tm="100000">
                                          <p:val>
                                            <p:strVal val="#ppt_x"/>
                                          </p:val>
                                        </p:tav>
                                      </p:tavLst>
                                    </p:anim>
                                    <p:anim calcmode="lin" valueType="num">
                                      <p:cBhvr additive="base">
                                        <p:cTn id="13" dur="500" fill="hold"/>
                                        <p:tgtEl>
                                          <p:spTgt spid="6146"/>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0-#ppt_w/2"/>
                                          </p:val>
                                        </p:tav>
                                        <p:tav tm="100000">
                                          <p:val>
                                            <p:strVal val="#ppt_x"/>
                                          </p:val>
                                        </p:tav>
                                      </p:tavLst>
                                    </p:anim>
                                    <p:anim calcmode="lin" valueType="num">
                                      <p:cBhvr additive="base">
                                        <p:cTn id="17"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2282" y="1541845"/>
            <a:ext cx="4889938" cy="3875197"/>
          </a:xfrm>
        </p:spPr>
        <p:txBody>
          <a:bodyPr>
            <a:normAutofit fontScale="90000"/>
          </a:bodyPr>
          <a:lstStyle/>
          <a:p>
            <a:r>
              <a:rPr lang="el-GR" sz="3100" dirty="0" smtClean="0">
                <a:latin typeface="+mn-lt"/>
              </a:rPr>
              <a:t>Πριν </a:t>
            </a:r>
            <a:r>
              <a:rPr lang="el-GR" sz="3100" dirty="0">
                <a:latin typeface="+mn-lt"/>
              </a:rPr>
              <a:t>πολλά-πολλά χρόνια η γη ήταν συνέχεια χιονισμένη. Παντού υπήρχαν χιόνια. Ο ήλιος ποτέ δεν έβγαινε στον ουρανό να την ζεστάνει. Έτσι η γη ήταν πολύ λυπημένη.</a:t>
            </a:r>
            <a:r>
              <a:rPr lang="en-US" sz="3100" dirty="0">
                <a:latin typeface="+mn-lt"/>
              </a:rPr>
              <a:t/>
            </a:r>
            <a:br>
              <a:rPr lang="en-US" sz="3100" dirty="0">
                <a:latin typeface="+mn-lt"/>
              </a:rPr>
            </a:br>
            <a:r>
              <a:rPr lang="el-GR" sz="3100" dirty="0">
                <a:latin typeface="+mn-lt"/>
              </a:rPr>
              <a:t>Το φόρεμα που φορούσε η γη ήταν πάντα άσπρο.</a:t>
            </a:r>
            <a:r>
              <a:rPr lang="en-US" sz="3100" dirty="0">
                <a:latin typeface="+mn-lt"/>
              </a:rPr>
              <a:t/>
            </a:r>
            <a:br>
              <a:rPr lang="en-US" sz="3100" dirty="0">
                <a:latin typeface="+mn-lt"/>
              </a:rPr>
            </a:br>
            <a:endParaRPr lang="en-US" sz="3100" dirty="0">
              <a:latin typeface="+mn-lt"/>
            </a:endParaRPr>
          </a:p>
        </p:txBody>
      </p:sp>
      <p:pic>
        <p:nvPicPr>
          <p:cNvPr id="6" name="Content Placeholder 5"/>
          <p:cNvPicPr>
            <a:picLocks noGrp="1" noChangeAspect="1"/>
          </p:cNvPicPr>
          <p:nvPr>
            <p:ph idx="1"/>
          </p:nvPr>
        </p:nvPicPr>
        <p:blipFill>
          <a:blip r:embed="rId2"/>
          <a:stretch>
            <a:fillRect/>
          </a:stretch>
        </p:blipFill>
        <p:spPr>
          <a:xfrm>
            <a:off x="7033993" y="1065704"/>
            <a:ext cx="4351338" cy="4351338"/>
          </a:xfrm>
          <a:prstGeom prst="rect">
            <a:avLst/>
          </a:prstGeom>
        </p:spPr>
      </p:pic>
    </p:spTree>
    <p:extLst>
      <p:ext uri="{BB962C8B-B14F-4D97-AF65-F5344CB8AC3E}">
        <p14:creationId xmlns:p14="http://schemas.microsoft.com/office/powerpoint/2010/main" val="26337713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r="13198"/>
          <a:stretch/>
        </p:blipFill>
        <p:spPr>
          <a:xfrm>
            <a:off x="6520264" y="596666"/>
            <a:ext cx="5030606" cy="5537731"/>
          </a:xfrm>
          <a:prstGeom prst="rect">
            <a:avLst/>
          </a:prstGeom>
        </p:spPr>
      </p:pic>
      <p:sp>
        <p:nvSpPr>
          <p:cNvPr id="6" name="Rectangle 5"/>
          <p:cNvSpPr/>
          <p:nvPr/>
        </p:nvSpPr>
        <p:spPr>
          <a:xfrm>
            <a:off x="924910" y="1595817"/>
            <a:ext cx="4487917" cy="3539430"/>
          </a:xfrm>
          <a:prstGeom prst="rect">
            <a:avLst/>
          </a:prstGeom>
        </p:spPr>
        <p:txBody>
          <a:bodyPr wrap="square">
            <a:spAutoFit/>
          </a:bodyPr>
          <a:lstStyle/>
          <a:p>
            <a:r>
              <a:rPr lang="el-GR" sz="2800" dirty="0"/>
              <a:t>Κάποτε ο ήλιος τη λυπήθηκε και αποφάσισε να βγει στον ουρανό. Τα χιόνια άρχισαν να λιώνουν. Και επιτέλους φάνηκε το χώμα. Η γη τώρα ήταν χαρούμενη. Τώρα φορούσε ένα όμορφο καφέ φόρεμα.</a:t>
            </a:r>
            <a:endParaRPr lang="en-US" sz="2800" dirty="0"/>
          </a:p>
        </p:txBody>
      </p:sp>
    </p:spTree>
    <p:extLst>
      <p:ext uri="{BB962C8B-B14F-4D97-AF65-F5344CB8AC3E}">
        <p14:creationId xmlns:p14="http://schemas.microsoft.com/office/powerpoint/2010/main" val="22474349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340473" y="1223493"/>
            <a:ext cx="6485886" cy="5293080"/>
          </a:xfrm>
          <a:prstGeom prst="rect">
            <a:avLst/>
          </a:prstGeom>
        </p:spPr>
      </p:pic>
      <p:pic>
        <p:nvPicPr>
          <p:cNvPr id="6" name="Picture 5" descr="Image result for sun clipart"/>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8568" y="395453"/>
            <a:ext cx="1887220" cy="1656080"/>
          </a:xfrm>
          <a:prstGeom prst="rect">
            <a:avLst/>
          </a:prstGeom>
          <a:noFill/>
          <a:ln>
            <a:noFill/>
          </a:ln>
        </p:spPr>
      </p:pic>
      <p:sp>
        <p:nvSpPr>
          <p:cNvPr id="5" name="Rectangle 4"/>
          <p:cNvSpPr/>
          <p:nvPr/>
        </p:nvSpPr>
        <p:spPr>
          <a:xfrm>
            <a:off x="924910" y="395453"/>
            <a:ext cx="3373821" cy="6124754"/>
          </a:xfrm>
          <a:prstGeom prst="rect">
            <a:avLst/>
          </a:prstGeom>
        </p:spPr>
        <p:txBody>
          <a:bodyPr wrap="square">
            <a:spAutoFit/>
          </a:bodyPr>
          <a:lstStyle/>
          <a:p>
            <a:r>
              <a:rPr lang="el-GR" sz="2800" dirty="0"/>
              <a:t>Κάτω από το χώμα κοιμόντουσαν τα σποράκια. Εκτός από τον ήλιο φάνηκαν στον ουρανό και μικρά συννεφάκια που άρχισαν να ρίχνουν απαλή βροχή. Τα σποράκια ήπιαν το νερό της βροχής και άρχισαν να βγάζουν πρώτα ρίζες και μετά πράσινα κλωναράκια.</a:t>
            </a:r>
            <a:endParaRPr lang="en-US" sz="2800" dirty="0"/>
          </a:p>
        </p:txBody>
      </p:sp>
    </p:spTree>
    <p:extLst>
      <p:ext uri="{BB962C8B-B14F-4D97-AF65-F5344CB8AC3E}">
        <p14:creationId xmlns:p14="http://schemas.microsoft.com/office/powerpoint/2010/main" val="27304304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Related image"/>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27918" y="756959"/>
            <a:ext cx="8216720" cy="5396247"/>
          </a:xfrm>
          <a:prstGeom prst="rect">
            <a:avLst/>
          </a:prstGeom>
          <a:noFill/>
          <a:ln>
            <a:noFill/>
          </a:ln>
        </p:spPr>
      </p:pic>
      <p:pic>
        <p:nvPicPr>
          <p:cNvPr id="5" name="Picture 4" descr="Image result for sun clipart"/>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9750" y="756959"/>
            <a:ext cx="1887220" cy="1656080"/>
          </a:xfrm>
          <a:prstGeom prst="rect">
            <a:avLst/>
          </a:prstGeom>
          <a:noFill/>
          <a:ln>
            <a:noFill/>
          </a:ln>
        </p:spPr>
      </p:pic>
      <p:sp>
        <p:nvSpPr>
          <p:cNvPr id="6" name="Oval 5"/>
          <p:cNvSpPr/>
          <p:nvPr/>
        </p:nvSpPr>
        <p:spPr>
          <a:xfrm>
            <a:off x="7007746" y="5085220"/>
            <a:ext cx="282732" cy="237052"/>
          </a:xfrm>
          <a:prstGeom prst="ellipse">
            <a:avLst/>
          </a:prstGeom>
          <a:solidFill>
            <a:srgbClr val="33CC33"/>
          </a:solidFill>
          <a:ln w="12700" cap="flat" cmpd="sng" algn="ctr">
            <a:solidFill>
              <a:srgbClr val="00B05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Oval 6"/>
          <p:cNvSpPr/>
          <p:nvPr/>
        </p:nvSpPr>
        <p:spPr>
          <a:xfrm>
            <a:off x="5156121" y="5230982"/>
            <a:ext cx="282732" cy="237052"/>
          </a:xfrm>
          <a:prstGeom prst="ellipse">
            <a:avLst/>
          </a:prstGeom>
          <a:solidFill>
            <a:srgbClr val="33CC33"/>
          </a:solidFill>
          <a:ln w="12700" cap="flat" cmpd="sng" algn="ctr">
            <a:solidFill>
              <a:srgbClr val="00B05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Rectangle 9"/>
          <p:cNvSpPr/>
          <p:nvPr/>
        </p:nvSpPr>
        <p:spPr>
          <a:xfrm>
            <a:off x="485113" y="977015"/>
            <a:ext cx="2981089" cy="4832092"/>
          </a:xfrm>
          <a:prstGeom prst="rect">
            <a:avLst/>
          </a:prstGeom>
        </p:spPr>
        <p:txBody>
          <a:bodyPr wrap="square">
            <a:spAutoFit/>
          </a:bodyPr>
          <a:lstStyle/>
          <a:p>
            <a:r>
              <a:rPr lang="el-GR" sz="2800" dirty="0"/>
              <a:t>Καθώς οι μέρες περνούσαν, πάνω στα κλωνάρια άρχισαν να εμφανίζονται πράσινα κεφαλάκια, άλλα μικρά και άλλα μεγάλα. Η γη τώρα ντύθηκε στα πράσινα. </a:t>
            </a:r>
            <a:endParaRPr lang="en-US" sz="2800" dirty="0"/>
          </a:p>
        </p:txBody>
      </p:sp>
      <p:sp>
        <p:nvSpPr>
          <p:cNvPr id="11" name="Oval 10"/>
          <p:cNvSpPr/>
          <p:nvPr/>
        </p:nvSpPr>
        <p:spPr>
          <a:xfrm>
            <a:off x="8560762" y="5349508"/>
            <a:ext cx="282732" cy="237052"/>
          </a:xfrm>
          <a:prstGeom prst="ellipse">
            <a:avLst/>
          </a:prstGeom>
          <a:solidFill>
            <a:srgbClr val="33CC33"/>
          </a:solidFill>
          <a:ln w="12700" cap="flat" cmpd="sng" algn="ctr">
            <a:solidFill>
              <a:srgbClr val="00B05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Oval 11"/>
          <p:cNvSpPr/>
          <p:nvPr/>
        </p:nvSpPr>
        <p:spPr>
          <a:xfrm>
            <a:off x="9645738" y="5112456"/>
            <a:ext cx="282732" cy="237052"/>
          </a:xfrm>
          <a:prstGeom prst="ellipse">
            <a:avLst/>
          </a:prstGeom>
          <a:solidFill>
            <a:srgbClr val="33CC33"/>
          </a:solidFill>
          <a:ln w="12700" cap="flat" cmpd="sng" algn="ctr">
            <a:solidFill>
              <a:srgbClr val="00B05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26341733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b="8309"/>
          <a:stretch/>
        </p:blipFill>
        <p:spPr>
          <a:xfrm>
            <a:off x="5388199" y="152525"/>
            <a:ext cx="6571706" cy="6447972"/>
          </a:xfrm>
          <a:prstGeom prst="rect">
            <a:avLst/>
          </a:prstGeom>
        </p:spPr>
      </p:pic>
      <p:sp>
        <p:nvSpPr>
          <p:cNvPr id="5" name="TextBox 4"/>
          <p:cNvSpPr txBox="1"/>
          <p:nvPr/>
        </p:nvSpPr>
        <p:spPr>
          <a:xfrm>
            <a:off x="3301284" y="6488668"/>
            <a:ext cx="5589431" cy="369332"/>
          </a:xfrm>
          <a:prstGeom prst="rect">
            <a:avLst/>
          </a:prstGeom>
          <a:solidFill>
            <a:schemeClr val="bg1"/>
          </a:solidFill>
          <a:ln>
            <a:solidFill>
              <a:schemeClr val="bg1"/>
            </a:solidFill>
          </a:ln>
        </p:spPr>
        <p:txBody>
          <a:bodyPr wrap="square" rtlCol="0">
            <a:spAutoFit/>
          </a:bodyPr>
          <a:lstStyle/>
          <a:p>
            <a:endParaRPr lang="en-US" dirty="0"/>
          </a:p>
        </p:txBody>
      </p:sp>
      <p:sp>
        <p:nvSpPr>
          <p:cNvPr id="6" name="Rectangle 5"/>
          <p:cNvSpPr/>
          <p:nvPr/>
        </p:nvSpPr>
        <p:spPr>
          <a:xfrm>
            <a:off x="735725" y="1473002"/>
            <a:ext cx="4099034" cy="3970318"/>
          </a:xfrm>
          <a:prstGeom prst="rect">
            <a:avLst/>
          </a:prstGeom>
        </p:spPr>
        <p:txBody>
          <a:bodyPr wrap="square">
            <a:spAutoFit/>
          </a:bodyPr>
          <a:lstStyle/>
          <a:p>
            <a:r>
              <a:rPr lang="el-GR" sz="2800" dirty="0"/>
              <a:t>Αλλά εδώ δεν τελείωσαν οι εκπλήξεις. Μια μέρα τα πράσινα κεφαλάκια που τα έλεγαν μπουμπούκια άνοιξαν και μέσα από αυτά ξεπετάχτηκαν χρωματιστά λουλούδια. Τώρα το φόρεμα της γης έγινε πολύχρωμο.</a:t>
            </a:r>
            <a:endParaRPr lang="en-US" sz="2800" dirty="0"/>
          </a:p>
        </p:txBody>
      </p:sp>
    </p:spTree>
    <p:extLst>
      <p:ext uri="{BB962C8B-B14F-4D97-AF65-F5344CB8AC3E}">
        <p14:creationId xmlns:p14="http://schemas.microsoft.com/office/powerpoint/2010/main" val="15001967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818216" y="1103586"/>
            <a:ext cx="7147347" cy="4959108"/>
          </a:xfrm>
          <a:prstGeom prst="rect">
            <a:avLst/>
          </a:prstGeom>
        </p:spPr>
      </p:pic>
      <p:pic>
        <p:nvPicPr>
          <p:cNvPr id="5" name="Picture 4" descr="Image result for cloud clipart"/>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0100" y="1280783"/>
            <a:ext cx="1868170" cy="984885"/>
          </a:xfrm>
          <a:prstGeom prst="rect">
            <a:avLst/>
          </a:prstGeom>
          <a:noFill/>
          <a:ln>
            <a:noFill/>
          </a:ln>
        </p:spPr>
      </p:pic>
      <p:sp>
        <p:nvSpPr>
          <p:cNvPr id="6" name="Rectangle 5"/>
          <p:cNvSpPr/>
          <p:nvPr/>
        </p:nvSpPr>
        <p:spPr>
          <a:xfrm>
            <a:off x="508974" y="436680"/>
            <a:ext cx="4309242" cy="6124754"/>
          </a:xfrm>
          <a:prstGeom prst="rect">
            <a:avLst/>
          </a:prstGeom>
        </p:spPr>
        <p:txBody>
          <a:bodyPr wrap="square">
            <a:spAutoFit/>
          </a:bodyPr>
          <a:lstStyle/>
          <a:p>
            <a:r>
              <a:rPr lang="el-GR" sz="2800" dirty="0"/>
              <a:t>Όταν το πρωί ο ήλιος βγήκε στον ουρανό φώναξε με χαρά:</a:t>
            </a:r>
          </a:p>
          <a:p>
            <a:r>
              <a:rPr lang="el-GR" sz="2800" dirty="0" smtClean="0"/>
              <a:t>-</a:t>
            </a:r>
            <a:r>
              <a:rPr lang="en-GB" sz="2800" dirty="0" smtClean="0"/>
              <a:t> </a:t>
            </a:r>
            <a:r>
              <a:rPr lang="el-GR" sz="2800" dirty="0" err="1" smtClean="0"/>
              <a:t>Πο-πο</a:t>
            </a:r>
            <a:r>
              <a:rPr lang="el-GR" sz="2800" dirty="0"/>
              <a:t>, άνθισαν τα λουλούδια!!!!!!</a:t>
            </a:r>
          </a:p>
          <a:p>
            <a:r>
              <a:rPr lang="el-GR" sz="2800" dirty="0"/>
              <a:t>Έτρεξε και το σύννεφο να δει αυτήν την αλλαγή. Και τότε ο ήλιος ρώτησε:</a:t>
            </a:r>
          </a:p>
          <a:p>
            <a:r>
              <a:rPr lang="el-GR" sz="2800" dirty="0" smtClean="0"/>
              <a:t>-</a:t>
            </a:r>
            <a:r>
              <a:rPr lang="en-GB" sz="2800" dirty="0" smtClean="0"/>
              <a:t> </a:t>
            </a:r>
            <a:r>
              <a:rPr lang="el-GR" sz="2800" dirty="0" smtClean="0"/>
              <a:t>Πώς </a:t>
            </a:r>
            <a:r>
              <a:rPr lang="el-GR" sz="2800" dirty="0"/>
              <a:t>θα ονομάσουμε αυτήν την </a:t>
            </a:r>
            <a:r>
              <a:rPr lang="el-GR" sz="2800" dirty="0" smtClean="0"/>
              <a:t>αλλαγή;</a:t>
            </a:r>
            <a:endParaRPr lang="el-GR" sz="2800" dirty="0"/>
          </a:p>
          <a:p>
            <a:r>
              <a:rPr lang="el-GR" sz="2800" dirty="0" smtClean="0"/>
              <a:t>-</a:t>
            </a:r>
            <a:r>
              <a:rPr lang="en-GB" sz="2800" dirty="0" smtClean="0"/>
              <a:t> </a:t>
            </a:r>
            <a:r>
              <a:rPr lang="el-GR" sz="2800" dirty="0" smtClean="0"/>
              <a:t>Άνοιξη </a:t>
            </a:r>
            <a:r>
              <a:rPr lang="el-GR" sz="2800" dirty="0"/>
              <a:t>!!!!!!!!!!!!!!!!!!  είπαν όλοι μαζί. </a:t>
            </a:r>
            <a:r>
              <a:rPr lang="el-GR" sz="2800" dirty="0" smtClean="0"/>
              <a:t>Και </a:t>
            </a:r>
            <a:r>
              <a:rPr lang="el-GR" sz="2800" dirty="0"/>
              <a:t>ο αέρας το πήρε στα αυτιά των </a:t>
            </a:r>
            <a:r>
              <a:rPr lang="el-GR" sz="2800" dirty="0" smtClean="0"/>
              <a:t>ανθρώπων</a:t>
            </a:r>
            <a:r>
              <a:rPr lang="en-CY" sz="2800" dirty="0" smtClean="0"/>
              <a:t>…</a:t>
            </a:r>
            <a:r>
              <a:rPr lang="el-GR" sz="2800" dirty="0" smtClean="0"/>
              <a:t>!!!</a:t>
            </a:r>
            <a:endParaRPr lang="el-GR" sz="2800" dirty="0"/>
          </a:p>
        </p:txBody>
      </p:sp>
    </p:spTree>
    <p:extLst>
      <p:ext uri="{BB962C8B-B14F-4D97-AF65-F5344CB8AC3E}">
        <p14:creationId xmlns:p14="http://schemas.microsoft.com/office/powerpoint/2010/main" val="33303203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5881" y="428186"/>
            <a:ext cx="5783317" cy="1325563"/>
          </a:xfrm>
        </p:spPr>
        <p:txBody>
          <a:bodyPr/>
          <a:lstStyle/>
          <a:p>
            <a:r>
              <a:rPr lang="el-GR" dirty="0" smtClean="0">
                <a:latin typeface="+mn-lt"/>
              </a:rPr>
              <a:t>Και τώρα, ας παίξουμε!!</a:t>
            </a:r>
            <a:endParaRPr lang="en-US" dirty="0">
              <a:latin typeface="+mn-lt"/>
            </a:endParaRPr>
          </a:p>
        </p:txBody>
      </p:sp>
      <p:pic>
        <p:nvPicPr>
          <p:cNvPr id="8194" name="Picture 2" descr="Library of free animated flower picture stock png files ..."/>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042539" y="901782"/>
            <a:ext cx="381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3271344" y="5079015"/>
            <a:ext cx="578331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400" dirty="0" smtClean="0">
                <a:latin typeface="+mn-lt"/>
              </a:rPr>
              <a:t>Για να παίξεις πάτα το </a:t>
            </a:r>
            <a:r>
              <a:rPr lang="en-GB" sz="2400" dirty="0" smtClean="0">
                <a:solidFill>
                  <a:srgbClr val="0070C0"/>
                </a:solidFill>
                <a:latin typeface="+mn-lt"/>
              </a:rPr>
              <a:t>Enter</a:t>
            </a:r>
            <a:r>
              <a:rPr lang="en-GB" sz="2400" dirty="0" smtClean="0">
                <a:latin typeface="+mn-lt"/>
              </a:rPr>
              <a:t> </a:t>
            </a:r>
            <a:r>
              <a:rPr lang="el-GR" sz="2400" dirty="0" smtClean="0">
                <a:latin typeface="+mn-lt"/>
              </a:rPr>
              <a:t>για να εμφανιστεί η επόμενη σελίδα και ξανά το </a:t>
            </a:r>
            <a:r>
              <a:rPr lang="en-GB" sz="2400" dirty="0" smtClean="0">
                <a:solidFill>
                  <a:srgbClr val="0070C0"/>
                </a:solidFill>
                <a:latin typeface="+mn-lt"/>
              </a:rPr>
              <a:t>Enter</a:t>
            </a:r>
            <a:r>
              <a:rPr lang="en-GB" sz="2400" dirty="0" smtClean="0">
                <a:latin typeface="+mn-lt"/>
              </a:rPr>
              <a:t> </a:t>
            </a:r>
            <a:r>
              <a:rPr lang="el-GR" sz="2400" dirty="0" smtClean="0">
                <a:latin typeface="+mn-lt"/>
              </a:rPr>
              <a:t>για να δεις τη σωστή απάντηση.</a:t>
            </a:r>
            <a:endParaRPr lang="en-US" sz="2400" dirty="0">
              <a:latin typeface="+mn-lt"/>
            </a:endParaRPr>
          </a:p>
        </p:txBody>
      </p:sp>
    </p:spTree>
    <p:extLst>
      <p:ext uri="{BB962C8B-B14F-4D97-AF65-F5344CB8AC3E}">
        <p14:creationId xmlns:p14="http://schemas.microsoft.com/office/powerpoint/2010/main" val="5266218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lowing River Animated Gif | Like Wallpap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578" y="3036226"/>
            <a:ext cx="10446438" cy="337550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61544" y="383655"/>
            <a:ext cx="10720552" cy="461665"/>
          </a:xfrm>
          <a:prstGeom prst="rect">
            <a:avLst/>
          </a:prstGeom>
        </p:spPr>
        <p:txBody>
          <a:bodyPr wrap="square">
            <a:spAutoFit/>
          </a:bodyPr>
          <a:lstStyle/>
          <a:p>
            <a:r>
              <a:rPr lang="el-GR" sz="2400" dirty="0"/>
              <a:t>Στα ποτάμια τρέχει κελαριστό νερό από τα χιόνια που έλιωσαν. </a:t>
            </a:r>
            <a:r>
              <a:rPr lang="el-GR" sz="2400" dirty="0" smtClean="0"/>
              <a:t>Δείξε το ποταμάκι. </a:t>
            </a:r>
            <a:endParaRPr lang="en-US" sz="2400" dirty="0"/>
          </a:p>
        </p:txBody>
      </p:sp>
      <p:pic>
        <p:nvPicPr>
          <p:cNvPr id="5124" name="Picture 4" descr="Animated clipart ocean, Animated ocean Transparent FREE for ..."/>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5722" y="1239494"/>
            <a:ext cx="5513384" cy="3101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6774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122"/>
                                        </p:tgtEl>
                                        <p:attrNameLst>
                                          <p:attrName>r</p:attrName>
                                        </p:attrNameLst>
                                      </p:cBhvr>
                                    </p:animRot>
                                    <p:animRot by="-240000">
                                      <p:cBhvr>
                                        <p:cTn id="7" dur="200" fill="hold">
                                          <p:stCondLst>
                                            <p:cond delay="200"/>
                                          </p:stCondLst>
                                        </p:cTn>
                                        <p:tgtEl>
                                          <p:spTgt spid="5122"/>
                                        </p:tgtEl>
                                        <p:attrNameLst>
                                          <p:attrName>r</p:attrName>
                                        </p:attrNameLst>
                                      </p:cBhvr>
                                    </p:animRot>
                                    <p:animRot by="240000">
                                      <p:cBhvr>
                                        <p:cTn id="8" dur="200" fill="hold">
                                          <p:stCondLst>
                                            <p:cond delay="400"/>
                                          </p:stCondLst>
                                        </p:cTn>
                                        <p:tgtEl>
                                          <p:spTgt spid="5122"/>
                                        </p:tgtEl>
                                        <p:attrNameLst>
                                          <p:attrName>r</p:attrName>
                                        </p:attrNameLst>
                                      </p:cBhvr>
                                    </p:animRot>
                                    <p:animRot by="-240000">
                                      <p:cBhvr>
                                        <p:cTn id="9" dur="200" fill="hold">
                                          <p:stCondLst>
                                            <p:cond delay="600"/>
                                          </p:stCondLst>
                                        </p:cTn>
                                        <p:tgtEl>
                                          <p:spTgt spid="5122"/>
                                        </p:tgtEl>
                                        <p:attrNameLst>
                                          <p:attrName>r</p:attrName>
                                        </p:attrNameLst>
                                      </p:cBhvr>
                                    </p:animRot>
                                    <p:animRot by="120000">
                                      <p:cBhvr>
                                        <p:cTn id="10" dur="200" fill="hold">
                                          <p:stCondLst>
                                            <p:cond delay="800"/>
                                          </p:stCondLst>
                                        </p:cTn>
                                        <p:tgtEl>
                                          <p:spTgt spid="51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TotalTime>
  <Words>474</Words>
  <Application>Microsoft Office PowerPoint</Application>
  <PresentationFormat>Widescreen</PresentationFormat>
  <Paragraphs>32</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Times New Roman</vt:lpstr>
      <vt:lpstr>Office Theme</vt:lpstr>
      <vt:lpstr>PowerPoint Presentation</vt:lpstr>
      <vt:lpstr>Πριν πολλά-πολλά χρόνια η γη ήταν συνέχεια χιονισμένη. Παντού υπήρχαν χιόνια. Ο ήλιος ποτέ δεν έβγαινε στον ουρανό να την ζεστάνει. Έτσι η γη ήταν πολύ λυπημένη. Το φόρεμα που φορούσε η γη ήταν πάντα άσπρο. </vt:lpstr>
      <vt:lpstr>PowerPoint Presentation</vt:lpstr>
      <vt:lpstr>PowerPoint Presentation</vt:lpstr>
      <vt:lpstr>PowerPoint Presentation</vt:lpstr>
      <vt:lpstr>PowerPoint Presentation</vt:lpstr>
      <vt:lpstr>PowerPoint Presentation</vt:lpstr>
      <vt:lpstr>Και τώρα, ας παίξουμε!!</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nmnicolina@gmail.com</cp:lastModifiedBy>
  <cp:revision>42</cp:revision>
  <dcterms:created xsi:type="dcterms:W3CDTF">2018-02-24T08:35:24Z</dcterms:created>
  <dcterms:modified xsi:type="dcterms:W3CDTF">2020-04-23T16:50:50Z</dcterms:modified>
</cp:coreProperties>
</file>