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6.jpeg"/><Relationship Id="rId7" Type="http://schemas.openxmlformats.org/officeDocument/2006/relationships/image" Target="../media/image1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8.png"/><Relationship Id="rId7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Η ΑΝΟΙΞΗ ΣΤΟ ΔΑΣΟΣ</a:t>
            </a:r>
            <a:endParaRPr lang="el-GR" dirty="0"/>
          </a:p>
        </p:txBody>
      </p:sp>
      <p:pic>
        <p:nvPicPr>
          <p:cNvPr id="1026" name="Picture 2" descr="Αποτέλεσμα εικόνας για MOUSE CARTOON PIC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419600"/>
            <a:ext cx="1904999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Αποτέλεσμα εικόνας για SKIOUROS CARTOON PIC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9742" y="4112983"/>
            <a:ext cx="1550591" cy="2364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Αποτέλεσμα εικόνας για FROG CARTOON PIC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9337" y="4779753"/>
            <a:ext cx="1310031" cy="1544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Αποτέλεσμα εικόνας για FOX CARTOON PIC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478357"/>
            <a:ext cx="2286000" cy="2922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Αποτέλεσμα εικόνας για FOREST IN SPRING CARTOON PIC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0"/>
            <a:ext cx="5705475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Αποτέλεσμα εικόνας για PASXALITSA CARTOON PIC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831" y="270244"/>
            <a:ext cx="1692169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Αποτέλεσμα εικόνας για OWL CARTOON PICS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2199"/>
            <a:ext cx="1752600" cy="164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038600" y="11668"/>
            <a:ext cx="27388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ΑΝΝΑ-ΜΑΡΙΑ ΜΙΧΑΗΛΙΔΟΥ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977649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Αποτέλεσμα εικόνας για MOUSE CARTOON PIC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357770"/>
            <a:ext cx="1184175" cy="11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Αποτέλεσμα εικόνας για SKIOUROS CARTOON PIC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4111" y="5107074"/>
            <a:ext cx="963870" cy="1469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Αποτέλεσμα εικόνας για FROG CARTOON PIC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6259" y="5469708"/>
            <a:ext cx="814335" cy="96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Αποτέλεσμα εικόνας για FOX CARTOON PIC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4488" y="4608121"/>
            <a:ext cx="1421012" cy="1816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Αποτέλεσμα εικόνας για FOREST IN SPRING CARTOON PIC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76200"/>
            <a:ext cx="5705475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Αποτέλεσμα εικόνας για PASXALITSA CARTOON PIC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9610" y="5218570"/>
            <a:ext cx="1051878" cy="710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Αποτέλεσμα εικόνας για OWL CARTOON PICS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060" y="1530928"/>
            <a:ext cx="2177938" cy="2040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133600" y="1752600"/>
            <a:ext cx="618951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b="1" dirty="0" smtClean="0"/>
              <a:t>Η  δασκάλα  κουκουβάγια  έμεινε  πολύ  ευχαριστημένη</a:t>
            </a:r>
          </a:p>
          <a:p>
            <a:r>
              <a:rPr lang="el-GR" sz="2000" b="1" dirty="0"/>
              <a:t>α</a:t>
            </a:r>
            <a:r>
              <a:rPr lang="el-GR" sz="2000" b="1" dirty="0" smtClean="0"/>
              <a:t>πό  τις  απαντήσεις  των  μικρών  μαθητών  της!</a:t>
            </a:r>
          </a:p>
          <a:p>
            <a:r>
              <a:rPr lang="el-GR" sz="2000" b="1" smtClean="0"/>
              <a:t>Ακούστε  </a:t>
            </a:r>
            <a:r>
              <a:rPr lang="el-GR" sz="2000" b="1" dirty="0" smtClean="0"/>
              <a:t>τι  τους  είπε  </a:t>
            </a:r>
            <a:r>
              <a:rPr lang="el-GR" sz="2000" b="1" smtClean="0"/>
              <a:t>στο  τέλος...</a:t>
            </a:r>
            <a:endParaRPr lang="el-GR" sz="2000" b="1" dirty="0"/>
          </a:p>
        </p:txBody>
      </p:sp>
      <p:sp>
        <p:nvSpPr>
          <p:cNvPr id="12" name="Oval Callout 11"/>
          <p:cNvSpPr/>
          <p:nvPr/>
        </p:nvSpPr>
        <p:spPr>
          <a:xfrm>
            <a:off x="2895600" y="2819400"/>
            <a:ext cx="3249812" cy="1524000"/>
          </a:xfrm>
          <a:prstGeom prst="wedgeEllipseCallout">
            <a:avLst>
              <a:gd name="adj1" fmla="val -72344"/>
              <a:gd name="adj2" fmla="val -56894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600" dirty="0" smtClean="0"/>
              <a:t>Και</a:t>
            </a:r>
            <a:r>
              <a:rPr lang="el-GR" sz="1600" dirty="0">
                <a:solidFill>
                  <a:schemeClr val="tx1"/>
                </a:solidFill>
              </a:rPr>
              <a:t>Κ</a:t>
            </a:r>
            <a:r>
              <a:rPr lang="el-GR" sz="1600" dirty="0" smtClean="0">
                <a:solidFill>
                  <a:schemeClr val="tx1"/>
                </a:solidFill>
              </a:rPr>
              <a:t>αι  τώρα  ετοιμαστείτε  να  γράψετε  έκθεση  για  όλα  αυτά  που  μου  είπατε!</a:t>
            </a:r>
            <a:endParaRPr lang="el-GR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5697582" y="4016514"/>
            <a:ext cx="337021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b="1" dirty="0" smtClean="0"/>
              <a:t>Και  οι  μικροί  μας  φίλοι </a:t>
            </a:r>
          </a:p>
          <a:p>
            <a:r>
              <a:rPr lang="el-GR" sz="2000" b="1" dirty="0" smtClean="0"/>
              <a:t>με  ένα  στόμα  ξεφώνισαν....</a:t>
            </a:r>
            <a:endParaRPr lang="el-GR" sz="2000" b="1" dirty="0"/>
          </a:p>
        </p:txBody>
      </p:sp>
      <p:sp>
        <p:nvSpPr>
          <p:cNvPr id="14" name="Oval Callout 13"/>
          <p:cNvSpPr/>
          <p:nvPr/>
        </p:nvSpPr>
        <p:spPr>
          <a:xfrm>
            <a:off x="7391400" y="5334000"/>
            <a:ext cx="1524000" cy="1026721"/>
          </a:xfrm>
          <a:prstGeom prst="wedgeEllipseCallout">
            <a:avLst>
              <a:gd name="adj1" fmla="val -75201"/>
              <a:gd name="adj2" fmla="val -32862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600" dirty="0" smtClean="0"/>
              <a:t>ω</a:t>
            </a:r>
            <a:r>
              <a:rPr lang="el-GR" sz="1600" dirty="0" smtClean="0">
                <a:solidFill>
                  <a:schemeClr val="tx1"/>
                </a:solidFill>
              </a:rPr>
              <a:t>Ωχχχχχ!!! ΟΧΙΙΙΙΙΙΙΙ !!!</a:t>
            </a:r>
            <a:endParaRPr lang="el-GR" sz="1600" dirty="0"/>
          </a:p>
        </p:txBody>
      </p:sp>
    </p:spTree>
    <p:extLst>
      <p:ext uri="{BB962C8B-B14F-4D97-AF65-F5344CB8AC3E}">
        <p14:creationId xmlns:p14="http://schemas.microsoft.com/office/powerpoint/2010/main" val="2209457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 descr="Αποτέλεσμα εικόνας για FOREST IN SPRING CARTOON PIC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124200"/>
            <a:ext cx="7797479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2400" y="228600"/>
            <a:ext cx="8978163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b="1" dirty="0" smtClean="0"/>
              <a:t>Στο  δάσος  ήρθε  η  άνοιξη! Η  δασκάλα  του  δάσους  μάζεψε  τους  μαθητές  της  </a:t>
            </a:r>
          </a:p>
          <a:p>
            <a:r>
              <a:rPr lang="el-GR" sz="2000" b="1" dirty="0" smtClean="0"/>
              <a:t>κάτω  από  ένα  μεγάλο  δέντρο  και  τους  μίλησε  για  την  άνοιξη!</a:t>
            </a:r>
          </a:p>
          <a:p>
            <a:r>
              <a:rPr lang="el-GR" sz="2000" b="1" dirty="0" smtClean="0"/>
              <a:t>Την  ωραιότερη  όλων  των  εποχών!</a:t>
            </a:r>
          </a:p>
          <a:p>
            <a:endParaRPr lang="el-GR" sz="2000" b="1" dirty="0"/>
          </a:p>
          <a:p>
            <a:r>
              <a:rPr lang="el-GR" sz="2000" b="1" dirty="0" smtClean="0"/>
              <a:t>Μετά  ζήτησε  από  τους  μαθητές  της  να  της  πουν  αν  τους  αρέσει  η  άνοιξη  </a:t>
            </a:r>
          </a:p>
          <a:p>
            <a:r>
              <a:rPr lang="el-GR" sz="2000" b="1" dirty="0"/>
              <a:t>κ</a:t>
            </a:r>
            <a:r>
              <a:rPr lang="el-GR" sz="2000" b="1" dirty="0" smtClean="0"/>
              <a:t>αι  γιατί!</a:t>
            </a:r>
            <a:endParaRPr lang="el-GR" sz="2000" b="1" dirty="0"/>
          </a:p>
        </p:txBody>
      </p:sp>
      <p:pic>
        <p:nvPicPr>
          <p:cNvPr id="6" name="Picture 12" descr="Αποτέλεσμα εικόνας για OWL CARTOON PIC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209800"/>
            <a:ext cx="1752600" cy="164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0968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 descr="Αποτέλεσμα εικόνας για FOREST IN SPRING CARTOON PIC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0091" y="990600"/>
            <a:ext cx="6121079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2" descr="Αποτέλεσμα εικόνας για OWL CARTOON PIC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3318" y="304800"/>
            <a:ext cx="1143000" cy="1070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04800" y="2895600"/>
            <a:ext cx="85869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b="1" dirty="0" smtClean="0"/>
              <a:t>Η  κουκουβάγια  είχε  για  μαθητές  της  μία   μικρή  αλεπού,  μία  πασχαλίτσα,</a:t>
            </a:r>
          </a:p>
          <a:p>
            <a:r>
              <a:rPr lang="el-GR" sz="2000" b="1" dirty="0"/>
              <a:t>έ</a:t>
            </a:r>
            <a:r>
              <a:rPr lang="el-GR" sz="2000" b="1" dirty="0" smtClean="0"/>
              <a:t>να  ποντικάκι , ένα  σκιουράκι  και  ένα  βατραχάκι!</a:t>
            </a:r>
            <a:endParaRPr lang="el-GR" sz="2000" b="1" dirty="0"/>
          </a:p>
        </p:txBody>
      </p:sp>
      <p:pic>
        <p:nvPicPr>
          <p:cNvPr id="7" name="Picture 2" descr="Αποτέλεσμα εικόνας για MOUSE CARTOON PIC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419600"/>
            <a:ext cx="1904999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Αποτέλεσμα εικόνας για SKIOUROS CARTOON PIC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9742" y="4112983"/>
            <a:ext cx="1550591" cy="2364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Αποτέλεσμα εικόνας για FROG CARTOON PIC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4779753"/>
            <a:ext cx="1310031" cy="1544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Αποτέλεσμα εικόνας για FOX CARTOON PIC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554557"/>
            <a:ext cx="2286000" cy="2922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Αποτέλεσμα εικόνας για PASXALITSA CARTOON PICS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6318" y="4112983"/>
            <a:ext cx="1692169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9640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4" descr="Αποτέλεσμα εικόνας για FOREST IN SPRING CARTOON PIC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0091" y="990600"/>
            <a:ext cx="6121079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2" descr="Αποτέλεσμα εικόνας για OWL CARTOON PIC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3318" y="304800"/>
            <a:ext cx="1143000" cy="1070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Callout 6"/>
          <p:cNvSpPr/>
          <p:nvPr/>
        </p:nvSpPr>
        <p:spPr>
          <a:xfrm>
            <a:off x="7696200" y="685800"/>
            <a:ext cx="1447800" cy="1371600"/>
          </a:xfrm>
          <a:prstGeom prst="wedgeEllipseCallout">
            <a:avLst>
              <a:gd name="adj1" fmla="val -93369"/>
              <a:gd name="adj2" fmla="val -4457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600" dirty="0" smtClean="0"/>
              <a:t>Γ</a:t>
            </a:r>
            <a:r>
              <a:rPr lang="el-GR" sz="1600" dirty="0">
                <a:solidFill>
                  <a:schemeClr val="tx1"/>
                </a:solidFill>
              </a:rPr>
              <a:t>Γ</a:t>
            </a:r>
            <a:r>
              <a:rPr lang="el-GR" sz="1600" dirty="0" smtClean="0">
                <a:solidFill>
                  <a:schemeClr val="tx1"/>
                </a:solidFill>
              </a:rPr>
              <a:t>ια  πες  μας  ποντικάκι...Σε ακούμε!</a:t>
            </a:r>
            <a:endParaRPr lang="el-GR" sz="1600" dirty="0"/>
          </a:p>
        </p:txBody>
      </p:sp>
      <p:pic>
        <p:nvPicPr>
          <p:cNvPr id="8" name="Picture 2" descr="Αποτέλεσμα εικόνας για MOUSE CARTOON PIC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648200"/>
            <a:ext cx="1904999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04800" y="2895600"/>
            <a:ext cx="8552534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b="1" dirty="0" smtClean="0"/>
              <a:t>Το  ποντικάκι  απάντησε  στη  δασκάλα  του  και  της  είπε  πως  λατρεύει  την  </a:t>
            </a:r>
          </a:p>
          <a:p>
            <a:r>
              <a:rPr lang="el-GR" sz="2000" b="1" dirty="0" smtClean="0"/>
              <a:t>άνοιξη!  Της  είπε  πως  του  αρέσει  πολύ  να  βλέπει  τη  φύση  καταπράσινη!</a:t>
            </a:r>
          </a:p>
          <a:p>
            <a:r>
              <a:rPr lang="el-GR" sz="2000" b="1" dirty="0" smtClean="0"/>
              <a:t>Της  είπε  επίσης  πως  του  αρέσει  πολύ  να  βλέπει  τα  χρωματιστά </a:t>
            </a:r>
          </a:p>
          <a:p>
            <a:r>
              <a:rPr lang="el-GR" sz="2000" b="1" dirty="0" smtClean="0"/>
              <a:t>αγριολούλουδα  που  ανθίζουν  και  γεμίζουν  τον  αέρα  με  μυρωδιές  και </a:t>
            </a:r>
          </a:p>
          <a:p>
            <a:r>
              <a:rPr lang="el-GR" sz="2000" b="1" dirty="0" smtClean="0"/>
              <a:t>αρώματα!</a:t>
            </a:r>
            <a:endParaRPr lang="el-GR" sz="2000" b="1" dirty="0"/>
          </a:p>
        </p:txBody>
      </p:sp>
      <p:sp>
        <p:nvSpPr>
          <p:cNvPr id="10" name="Oval Callout 9"/>
          <p:cNvSpPr/>
          <p:nvPr/>
        </p:nvSpPr>
        <p:spPr>
          <a:xfrm>
            <a:off x="4953000" y="4755416"/>
            <a:ext cx="2895600" cy="1797784"/>
          </a:xfrm>
          <a:prstGeom prst="wedgeEllipseCallout">
            <a:avLst>
              <a:gd name="adj1" fmla="val -98154"/>
              <a:gd name="adj2" fmla="val -10661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600" dirty="0"/>
          </a:p>
        </p:txBody>
      </p:sp>
      <p:pic>
        <p:nvPicPr>
          <p:cNvPr id="2050" name="Picture 2" descr="Αποτέλεσμα εικόνας για flowers IN SPRING CARTOON PIC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1662" y="4881562"/>
            <a:ext cx="1438276" cy="1438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9441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205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 descr="Αποτέλεσμα εικόνας για FOREST IN SPRING CARTOON PIC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0091" y="990600"/>
            <a:ext cx="6121079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2" descr="Αποτέλεσμα εικόνας για OWL CARTOON PIC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3318" y="304800"/>
            <a:ext cx="1143000" cy="1070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Callout 5"/>
          <p:cNvSpPr/>
          <p:nvPr/>
        </p:nvSpPr>
        <p:spPr>
          <a:xfrm>
            <a:off x="7696200" y="685800"/>
            <a:ext cx="1447800" cy="1752600"/>
          </a:xfrm>
          <a:prstGeom prst="wedgeEllipseCallout">
            <a:avLst>
              <a:gd name="adj1" fmla="val -93369"/>
              <a:gd name="adj2" fmla="val -4457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600" dirty="0" smtClean="0"/>
              <a:t>Γ</a:t>
            </a:r>
            <a:r>
              <a:rPr lang="el-GR" sz="1600" dirty="0">
                <a:solidFill>
                  <a:schemeClr val="tx1"/>
                </a:solidFill>
              </a:rPr>
              <a:t>Γ</a:t>
            </a:r>
            <a:r>
              <a:rPr lang="el-GR" sz="1600" dirty="0" smtClean="0">
                <a:solidFill>
                  <a:schemeClr val="tx1"/>
                </a:solidFill>
              </a:rPr>
              <a:t>ια  πες  μας  και συ  μικρή αλεπού...Σε ακούμε!</a:t>
            </a:r>
            <a:endParaRPr lang="el-GR" sz="1600" dirty="0"/>
          </a:p>
        </p:txBody>
      </p:sp>
      <p:pic>
        <p:nvPicPr>
          <p:cNvPr id="7" name="Picture 8" descr="Αποτέλεσμα εικόνας για FOX CARTOON PIC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7635" y="4267200"/>
            <a:ext cx="1847765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04800" y="2895600"/>
            <a:ext cx="881433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b="1" dirty="0" smtClean="0"/>
              <a:t>Η  μικρή  αλεπού  είχε  και  αυτή  λόγους  να  αγαπά  την  άνοιξη!  Είχε  τα  </a:t>
            </a:r>
          </a:p>
          <a:p>
            <a:r>
              <a:rPr lang="el-GR" sz="2000" b="1" dirty="0"/>
              <a:t>γ</a:t>
            </a:r>
            <a:r>
              <a:rPr lang="el-GR" sz="2000" b="1" dirty="0" smtClean="0"/>
              <a:t>ενέθλια  της  την  άνοιξη! Συγκεκριμένα  είχε  γενέθλια  τον  δεύτερο  μήνα  της</a:t>
            </a:r>
          </a:p>
          <a:p>
            <a:r>
              <a:rPr lang="el-GR" sz="2000" b="1" dirty="0"/>
              <a:t>ά</a:t>
            </a:r>
            <a:r>
              <a:rPr lang="el-GR" sz="2000" b="1" dirty="0" smtClean="0"/>
              <a:t>νοιξης! Της  άρεσε  πολύ  που  έκανε  πάρτι  για  τα  γενέθλια  της  και  οι  φίλοι</a:t>
            </a:r>
          </a:p>
          <a:p>
            <a:r>
              <a:rPr lang="el-GR" sz="2000" b="1" dirty="0"/>
              <a:t>τ</a:t>
            </a:r>
            <a:r>
              <a:rPr lang="el-GR" sz="2000" b="1" dirty="0" smtClean="0"/>
              <a:t>ης  της  έπαιρναν  ένα  σωρό  δώρα!</a:t>
            </a:r>
            <a:endParaRPr lang="el-GR" sz="2000" b="1" dirty="0"/>
          </a:p>
        </p:txBody>
      </p:sp>
      <p:sp>
        <p:nvSpPr>
          <p:cNvPr id="9" name="Oval Callout 8"/>
          <p:cNvSpPr/>
          <p:nvPr/>
        </p:nvSpPr>
        <p:spPr>
          <a:xfrm>
            <a:off x="4114800" y="304800"/>
            <a:ext cx="1981200" cy="1524000"/>
          </a:xfrm>
          <a:prstGeom prst="wedgeEllipseCallout">
            <a:avLst>
              <a:gd name="adj1" fmla="val 62575"/>
              <a:gd name="adj2" fmla="val -25479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600" dirty="0" smtClean="0"/>
              <a:t>Π</a:t>
            </a:r>
            <a:r>
              <a:rPr lang="el-GR" sz="1600" dirty="0" smtClean="0">
                <a:solidFill>
                  <a:schemeClr val="tx1"/>
                </a:solidFill>
              </a:rPr>
              <a:t>Ποιός  είναι  ο  δεύτερος  μήνας  της  Άνοιξης</a:t>
            </a:r>
            <a:r>
              <a:rPr lang="en-US" sz="1600" dirty="0" smtClean="0">
                <a:solidFill>
                  <a:schemeClr val="tx1"/>
                </a:solidFill>
              </a:rPr>
              <a:t>;</a:t>
            </a:r>
            <a:endParaRPr lang="el-GR" sz="1600" dirty="0"/>
          </a:p>
        </p:txBody>
      </p:sp>
      <p:sp>
        <p:nvSpPr>
          <p:cNvPr id="10" name="Oval Callout 9"/>
          <p:cNvSpPr/>
          <p:nvPr/>
        </p:nvSpPr>
        <p:spPr>
          <a:xfrm>
            <a:off x="304800" y="4343400"/>
            <a:ext cx="4038600" cy="2514600"/>
          </a:xfrm>
          <a:prstGeom prst="wedgeEllipseCallout">
            <a:avLst>
              <a:gd name="adj1" fmla="val 83505"/>
              <a:gd name="adj2" fmla="val -14992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600" dirty="0"/>
          </a:p>
        </p:txBody>
      </p:sp>
      <p:pic>
        <p:nvPicPr>
          <p:cNvPr id="5122" name="Picture 2" descr="Αποτέλεσμα εικόνας για BIRTHDAY PICS IN CARTOON PIC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416" y="4821123"/>
            <a:ext cx="1401350" cy="1635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Αποτέλεσμα εικόνας για BIRTHDAY PICS IN CARTOON PIC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1121" y="5029666"/>
            <a:ext cx="1437479" cy="1218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4829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51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512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 descr="Αποτέλεσμα εικόνας για FOREST IN SPRING CARTOON PIC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0091" y="990600"/>
            <a:ext cx="6121079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2" descr="Αποτέλεσμα εικόνας για OWL CARTOON PIC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3318" y="304800"/>
            <a:ext cx="1143000" cy="1070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Callout 5"/>
          <p:cNvSpPr/>
          <p:nvPr/>
        </p:nvSpPr>
        <p:spPr>
          <a:xfrm>
            <a:off x="7391400" y="685800"/>
            <a:ext cx="1752600" cy="1371600"/>
          </a:xfrm>
          <a:prstGeom prst="wedgeEllipseCallout">
            <a:avLst>
              <a:gd name="adj1" fmla="val -62539"/>
              <a:gd name="adj2" fmla="val -4053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1600" dirty="0" smtClean="0"/>
              <a:t>Γ</a:t>
            </a:r>
            <a:r>
              <a:rPr lang="el-GR" sz="1600" dirty="0">
                <a:solidFill>
                  <a:schemeClr val="tx1"/>
                </a:solidFill>
              </a:rPr>
              <a:t>Γ</a:t>
            </a:r>
            <a:r>
              <a:rPr lang="el-GR" sz="1600" dirty="0" smtClean="0">
                <a:solidFill>
                  <a:schemeClr val="tx1"/>
                </a:solidFill>
              </a:rPr>
              <a:t>ια  πες  μας  πασχαλίτσα!</a:t>
            </a:r>
          </a:p>
          <a:p>
            <a:r>
              <a:rPr lang="el-GR" sz="1600" dirty="0" smtClean="0">
                <a:solidFill>
                  <a:schemeClr val="tx1"/>
                </a:solidFill>
              </a:rPr>
              <a:t>Σε ακούμε!</a:t>
            </a:r>
            <a:endParaRPr lang="el-GR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152400" y="2895600"/>
            <a:ext cx="900426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b="1" dirty="0" smtClean="0"/>
              <a:t>Ήταν  η  σειρά  της  πασχαλίτσας  να  πάρει  το  λόγο!  Της  άρεσε  και  αυτής  πολύ</a:t>
            </a:r>
          </a:p>
          <a:p>
            <a:r>
              <a:rPr lang="el-GR" sz="2000" b="1" dirty="0"/>
              <a:t>η</a:t>
            </a:r>
            <a:r>
              <a:rPr lang="el-GR" sz="2000" b="1" dirty="0" smtClean="0"/>
              <a:t>  άνοιξη! Εξήγησε  στη  δασκάλα  πως  κάθε  άνοιξη  κάνει  πολλούς  νέους  </a:t>
            </a:r>
          </a:p>
          <a:p>
            <a:r>
              <a:rPr lang="el-GR" sz="2000" b="1" dirty="0" smtClean="0"/>
              <a:t>φίλους  γιατί  την  άνοιξη  γεννιούνται  πολλά  έντομα  όπως  πεταλούδες,  </a:t>
            </a:r>
          </a:p>
          <a:p>
            <a:r>
              <a:rPr lang="el-GR" sz="2000" b="1" dirty="0"/>
              <a:t>λ</a:t>
            </a:r>
            <a:r>
              <a:rPr lang="el-GR" sz="2000" b="1" dirty="0" smtClean="0"/>
              <a:t>ιβελούλες  και  φυσικά  κατακόκκινες  πασχαλίτσες!</a:t>
            </a:r>
            <a:endParaRPr lang="el-GR" sz="2000" b="1" dirty="0"/>
          </a:p>
        </p:txBody>
      </p:sp>
      <p:pic>
        <p:nvPicPr>
          <p:cNvPr id="8" name="Picture 7" descr="Αποτέλεσμα εικόνας για PASXALITSA CARTOON PIC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4219039"/>
            <a:ext cx="1692169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val Callout 8"/>
          <p:cNvSpPr/>
          <p:nvPr/>
        </p:nvSpPr>
        <p:spPr>
          <a:xfrm>
            <a:off x="1600200" y="4267200"/>
            <a:ext cx="3657600" cy="2514600"/>
          </a:xfrm>
          <a:prstGeom prst="wedgeEllipseCallout">
            <a:avLst>
              <a:gd name="adj1" fmla="val 84642"/>
              <a:gd name="adj2" fmla="val -7278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600" dirty="0"/>
          </a:p>
        </p:txBody>
      </p:sp>
      <p:pic>
        <p:nvPicPr>
          <p:cNvPr id="6146" name="Picture 2" descr="Σχετική εικόνα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4724400"/>
            <a:ext cx="2279524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6493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614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 descr="Αποτέλεσμα εικόνας για FOREST IN SPRING CARTOON PIC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0091" y="990600"/>
            <a:ext cx="6121079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2" descr="Αποτέλεσμα εικόνας για OWL CARTOON PIC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3318" y="304800"/>
            <a:ext cx="1143000" cy="1070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Callout 5"/>
          <p:cNvSpPr/>
          <p:nvPr/>
        </p:nvSpPr>
        <p:spPr>
          <a:xfrm>
            <a:off x="7391400" y="685800"/>
            <a:ext cx="1752600" cy="1371600"/>
          </a:xfrm>
          <a:prstGeom prst="wedgeEllipseCallout">
            <a:avLst>
              <a:gd name="adj1" fmla="val -62539"/>
              <a:gd name="adj2" fmla="val -4053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1600" dirty="0" smtClean="0"/>
              <a:t>Γ</a:t>
            </a:r>
            <a:r>
              <a:rPr lang="el-GR" sz="1600" dirty="0">
                <a:solidFill>
                  <a:schemeClr val="tx1"/>
                </a:solidFill>
              </a:rPr>
              <a:t>Γ</a:t>
            </a:r>
            <a:r>
              <a:rPr lang="el-GR" sz="1600" dirty="0" smtClean="0">
                <a:solidFill>
                  <a:schemeClr val="tx1"/>
                </a:solidFill>
              </a:rPr>
              <a:t>ια  πες  μας  σκιουράκι!</a:t>
            </a:r>
          </a:p>
          <a:p>
            <a:r>
              <a:rPr lang="el-GR" sz="1600" dirty="0" smtClean="0">
                <a:solidFill>
                  <a:schemeClr val="tx1"/>
                </a:solidFill>
              </a:rPr>
              <a:t>Σε ακούμε!</a:t>
            </a:r>
            <a:endParaRPr lang="el-GR" sz="1600" dirty="0"/>
          </a:p>
        </p:txBody>
      </p:sp>
      <p:pic>
        <p:nvPicPr>
          <p:cNvPr id="7" name="Picture 4" descr="Αποτέλεσμα εικόνας για SKIOUROS CARTOON PIC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417783"/>
            <a:ext cx="1550591" cy="2364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val Callout 7"/>
          <p:cNvSpPr/>
          <p:nvPr/>
        </p:nvSpPr>
        <p:spPr>
          <a:xfrm>
            <a:off x="5282045" y="4267200"/>
            <a:ext cx="3252355" cy="2286000"/>
          </a:xfrm>
          <a:prstGeom prst="wedgeEllipseCallout">
            <a:avLst>
              <a:gd name="adj1" fmla="val -147568"/>
              <a:gd name="adj2" fmla="val -10055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600" dirty="0" smtClean="0">
              <a:solidFill>
                <a:schemeClr val="tx1"/>
              </a:solidFill>
            </a:endParaRPr>
          </a:p>
          <a:p>
            <a:pPr algn="ctr"/>
            <a:endParaRPr lang="el-GR" sz="1600" dirty="0" smtClean="0">
              <a:solidFill>
                <a:schemeClr val="tx1"/>
              </a:solidFill>
            </a:endParaRPr>
          </a:p>
          <a:p>
            <a:pPr algn="ctr"/>
            <a:endParaRPr lang="el-GR" sz="1600" dirty="0">
              <a:solidFill>
                <a:schemeClr val="tx1"/>
              </a:solidFill>
            </a:endParaRPr>
          </a:p>
          <a:p>
            <a:pPr algn="ctr"/>
            <a:endParaRPr lang="el-GR" sz="1600" dirty="0">
              <a:solidFill>
                <a:schemeClr val="tx1"/>
              </a:solidFill>
            </a:endParaRPr>
          </a:p>
          <a:p>
            <a:pPr algn="ctr"/>
            <a:r>
              <a:rPr lang="el-GR" sz="1600" dirty="0" smtClean="0">
                <a:solidFill>
                  <a:schemeClr val="tx1"/>
                </a:solidFill>
              </a:rPr>
              <a:t>Την  άνοιξη  δεν  έχει  καρύδια  και  κάστανα!...</a:t>
            </a:r>
            <a:endParaRPr lang="el-GR" sz="1600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4800" y="2743200"/>
            <a:ext cx="837838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b="1" dirty="0" smtClean="0"/>
              <a:t>Το  σκιουράκι  που  φαινόταν  στεναχωρημένο  και  κάπως  θυμωμένο  είπε  </a:t>
            </a:r>
          </a:p>
          <a:p>
            <a:r>
              <a:rPr lang="el-GR" sz="2000" b="1" dirty="0"/>
              <a:t>π</a:t>
            </a:r>
            <a:r>
              <a:rPr lang="el-GR" sz="2000" b="1" dirty="0" smtClean="0"/>
              <a:t>ως  δεν  συμπαθεί  πολύ  την  άνοιξη! Είπε  πως  προτιμά  το  φθινόπωρο </a:t>
            </a:r>
            <a:r>
              <a:rPr lang="el-GR" sz="2000" b="1" dirty="0"/>
              <a:t> </a:t>
            </a:r>
            <a:r>
              <a:rPr lang="el-GR" sz="2000" b="1" dirty="0" smtClean="0"/>
              <a:t> </a:t>
            </a:r>
          </a:p>
          <a:p>
            <a:r>
              <a:rPr lang="el-GR" sz="2000" b="1" dirty="0" smtClean="0"/>
              <a:t>γιατί  τότε   είναι  που  βγαίνουν  τα  φθινοπωρινά  καρύδια  </a:t>
            </a:r>
          </a:p>
          <a:p>
            <a:r>
              <a:rPr lang="el-GR" sz="2000" b="1" dirty="0" smtClean="0"/>
              <a:t>και  μπορεί  να  τα  τρώει!</a:t>
            </a:r>
          </a:p>
        </p:txBody>
      </p:sp>
      <p:pic>
        <p:nvPicPr>
          <p:cNvPr id="7170" name="Picture 2" descr="Αποτέλεσμα εικόνας για καστανα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504380"/>
            <a:ext cx="1140370" cy="829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7915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717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 descr="Αποτέλεσμα εικόνας για FOREST IN SPRING CARTOON PIC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0091" y="990600"/>
            <a:ext cx="6121079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2" descr="Αποτέλεσμα εικόνας για OWL CARTOON PIC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3318" y="304800"/>
            <a:ext cx="1143000" cy="1070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Callout 5"/>
          <p:cNvSpPr/>
          <p:nvPr/>
        </p:nvSpPr>
        <p:spPr>
          <a:xfrm>
            <a:off x="7391400" y="685800"/>
            <a:ext cx="1752600" cy="1371600"/>
          </a:xfrm>
          <a:prstGeom prst="wedgeEllipseCallout">
            <a:avLst>
              <a:gd name="adj1" fmla="val -62539"/>
              <a:gd name="adj2" fmla="val -4053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1600" dirty="0" smtClean="0"/>
              <a:t>Γ</a:t>
            </a:r>
            <a:r>
              <a:rPr lang="el-GR" sz="1600" dirty="0">
                <a:solidFill>
                  <a:schemeClr val="tx1"/>
                </a:solidFill>
              </a:rPr>
              <a:t>Γ</a:t>
            </a:r>
            <a:r>
              <a:rPr lang="el-GR" sz="1600" dirty="0" smtClean="0">
                <a:solidFill>
                  <a:schemeClr val="tx1"/>
                </a:solidFill>
              </a:rPr>
              <a:t>ια  πες  μας  ποντικάκι!</a:t>
            </a:r>
          </a:p>
          <a:p>
            <a:r>
              <a:rPr lang="el-GR" sz="1600" dirty="0" smtClean="0">
                <a:solidFill>
                  <a:schemeClr val="tx1"/>
                </a:solidFill>
              </a:rPr>
              <a:t>Σε ακούμε!</a:t>
            </a:r>
            <a:endParaRPr lang="el-GR" sz="1600" dirty="0"/>
          </a:p>
        </p:txBody>
      </p:sp>
      <p:pic>
        <p:nvPicPr>
          <p:cNvPr id="7" name="Picture 2" descr="Αποτέλεσμα εικόνας για MOUSE CARTOON PIC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419600"/>
            <a:ext cx="1904999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04800" y="2743200"/>
            <a:ext cx="852573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b="1" dirty="0" smtClean="0"/>
              <a:t>Το  ποντικάκι  συμφώνησε  με  τον  μικρό  σκίουρο! Δεν  του  άρεσε  πολύ  ο  </a:t>
            </a:r>
          </a:p>
          <a:p>
            <a:r>
              <a:rPr lang="el-GR" sz="2000" b="1" dirty="0"/>
              <a:t>ζ</a:t>
            </a:r>
            <a:r>
              <a:rPr lang="el-GR" sz="2000" b="1" dirty="0" smtClean="0"/>
              <a:t>εστός  καιρός! Προτιμούσε  τη  βροχή  και  το  κρύο! Του  άρεσε  να  αράζει  </a:t>
            </a:r>
          </a:p>
          <a:p>
            <a:r>
              <a:rPr lang="el-GR" sz="2000" b="1" dirty="0"/>
              <a:t>ό</a:t>
            </a:r>
            <a:r>
              <a:rPr lang="el-GR" sz="2000" b="1" dirty="0" smtClean="0"/>
              <a:t>λη  μέρα  στη  φωλιά  του  και να  κοιμάται  κατά  τους  φθινοπωρινούς  και  </a:t>
            </a:r>
          </a:p>
          <a:p>
            <a:r>
              <a:rPr lang="el-GR" sz="2000" b="1" dirty="0"/>
              <a:t>χ</a:t>
            </a:r>
            <a:r>
              <a:rPr lang="el-GR" sz="2000" b="1" dirty="0" smtClean="0"/>
              <a:t>ειμερινούς  μήνες. Άλλοτε  πάλι  του  άρεσε  να  κάνει  βόλτα  στη  βροχή!</a:t>
            </a:r>
            <a:endParaRPr lang="el-GR" sz="2000" b="1" dirty="0"/>
          </a:p>
        </p:txBody>
      </p:sp>
      <p:sp>
        <p:nvSpPr>
          <p:cNvPr id="10" name="Oval Callout 9"/>
          <p:cNvSpPr/>
          <p:nvPr/>
        </p:nvSpPr>
        <p:spPr>
          <a:xfrm>
            <a:off x="5586845" y="4343400"/>
            <a:ext cx="3252355" cy="2286000"/>
          </a:xfrm>
          <a:prstGeom prst="wedgeEllipseCallout">
            <a:avLst>
              <a:gd name="adj1" fmla="val -147568"/>
              <a:gd name="adj2" fmla="val -10055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600" dirty="0" smtClean="0">
              <a:solidFill>
                <a:schemeClr val="tx1"/>
              </a:solidFill>
            </a:endParaRPr>
          </a:p>
          <a:p>
            <a:pPr algn="ctr"/>
            <a:endParaRPr lang="el-GR" sz="1600" dirty="0">
              <a:solidFill>
                <a:schemeClr val="tx1"/>
              </a:solidFill>
            </a:endParaRPr>
          </a:p>
        </p:txBody>
      </p:sp>
      <p:pic>
        <p:nvPicPr>
          <p:cNvPr id="8194" name="Picture 2" descr="Αποτέλεσμα εικόνας για mouse with an umbrella in the rai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6686" y="4821814"/>
            <a:ext cx="1800514" cy="1350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2297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 descr="Αποτέλεσμα εικόνας για FOREST IN SPRING CARTOON PIC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0091" y="990600"/>
            <a:ext cx="6121079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2" descr="Αποτέλεσμα εικόνας για OWL CARTOON PIC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3318" y="304800"/>
            <a:ext cx="1143000" cy="1070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Αποτέλεσμα εικόνας για FROG CARTOON PIC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474953"/>
            <a:ext cx="1310031" cy="1544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Callout 6"/>
          <p:cNvSpPr/>
          <p:nvPr/>
        </p:nvSpPr>
        <p:spPr>
          <a:xfrm>
            <a:off x="7391400" y="685800"/>
            <a:ext cx="1752600" cy="1371600"/>
          </a:xfrm>
          <a:prstGeom prst="wedgeEllipseCallout">
            <a:avLst>
              <a:gd name="adj1" fmla="val -62539"/>
              <a:gd name="adj2" fmla="val -4053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1600" dirty="0" smtClean="0"/>
              <a:t>Γ</a:t>
            </a:r>
            <a:r>
              <a:rPr lang="el-GR" sz="1600" dirty="0">
                <a:solidFill>
                  <a:schemeClr val="tx1"/>
                </a:solidFill>
              </a:rPr>
              <a:t>Γ</a:t>
            </a:r>
            <a:r>
              <a:rPr lang="el-GR" sz="1600" dirty="0" smtClean="0">
                <a:solidFill>
                  <a:schemeClr val="tx1"/>
                </a:solidFill>
              </a:rPr>
              <a:t>ια  πες  μας  βατραχάκι!</a:t>
            </a:r>
          </a:p>
          <a:p>
            <a:r>
              <a:rPr lang="el-GR" sz="1600" dirty="0" smtClean="0">
                <a:solidFill>
                  <a:schemeClr val="tx1"/>
                </a:solidFill>
              </a:rPr>
              <a:t>Σε ακούμε!</a:t>
            </a:r>
            <a:endParaRPr lang="el-GR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304800" y="2743200"/>
            <a:ext cx="874662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b="1" dirty="0" smtClean="0"/>
              <a:t>Το  βατραχάκι  ήταν  τρισευτυχισμένο  και  πολύ  χαρούμενο  που  επιτέλους  </a:t>
            </a:r>
          </a:p>
          <a:p>
            <a:r>
              <a:rPr lang="el-GR" sz="2000" b="1" dirty="0"/>
              <a:t>ή</a:t>
            </a:r>
            <a:r>
              <a:rPr lang="el-GR" sz="2000" b="1" dirty="0" smtClean="0"/>
              <a:t>ρθε  η  άνοιξη! Είπε  στη  δασκάλα  πως  του  αρέσει  ο  πιο  ζεστός  καιρός!</a:t>
            </a:r>
          </a:p>
          <a:p>
            <a:r>
              <a:rPr lang="el-GR" sz="2000" b="1" dirty="0" smtClean="0"/>
              <a:t>Του  άρεσε  πολύ  ο  ήλιος!  Επίσης  του  άρεσε  που  τα  νερά  στη  λίμνη  την</a:t>
            </a:r>
          </a:p>
          <a:p>
            <a:r>
              <a:rPr lang="el-GR" sz="2000" b="1" dirty="0" smtClean="0"/>
              <a:t> άνοιξη</a:t>
            </a:r>
            <a:r>
              <a:rPr lang="el-GR" sz="2000" b="1" dirty="0"/>
              <a:t> </a:t>
            </a:r>
            <a:r>
              <a:rPr lang="el-GR" sz="2000" b="1" dirty="0" smtClean="0"/>
              <a:t> γίνονταν  πιο  ζεστά  και  μπορούσε  να  κάνει  άφοβα  τις  βουτιές  του!</a:t>
            </a:r>
            <a:endParaRPr lang="el-GR" sz="2000" b="1" dirty="0"/>
          </a:p>
        </p:txBody>
      </p:sp>
      <p:sp>
        <p:nvSpPr>
          <p:cNvPr id="11" name="Oval Callout 10"/>
          <p:cNvSpPr/>
          <p:nvPr/>
        </p:nvSpPr>
        <p:spPr>
          <a:xfrm>
            <a:off x="5586845" y="4343400"/>
            <a:ext cx="3252355" cy="2286000"/>
          </a:xfrm>
          <a:prstGeom prst="wedgeEllipseCallout">
            <a:avLst>
              <a:gd name="adj1" fmla="val -150976"/>
              <a:gd name="adj2" fmla="val -14903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600" dirty="0" smtClean="0">
              <a:solidFill>
                <a:schemeClr val="tx1"/>
              </a:solidFill>
            </a:endParaRPr>
          </a:p>
          <a:p>
            <a:pPr algn="ctr"/>
            <a:endParaRPr lang="el-GR" sz="1600" dirty="0">
              <a:solidFill>
                <a:schemeClr val="tx1"/>
              </a:solidFill>
            </a:endParaRPr>
          </a:p>
        </p:txBody>
      </p:sp>
      <p:pic>
        <p:nvPicPr>
          <p:cNvPr id="9220" name="Picture 4" descr="Αποτέλεσμα εικόνας για frog in a lake in cartoon pic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3319" y="4688091"/>
            <a:ext cx="2040082" cy="1636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4085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</TotalTime>
  <Words>472</Words>
  <Application>Microsoft Office PowerPoint</Application>
  <PresentationFormat>On-screen Show (4:3)</PresentationFormat>
  <Paragraphs>58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Η ΑΝΟΙΞΗ ΣΤΟ ΔΑΣΟΣ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Η ΑΝΟΙΞΗ ΣΤΟ ΔΑΣΟΣ</dc:title>
  <dc:creator>Anna-Maria</dc:creator>
  <cp:lastModifiedBy>Anna-Maria</cp:lastModifiedBy>
  <cp:revision>17</cp:revision>
  <dcterms:created xsi:type="dcterms:W3CDTF">2006-08-16T00:00:00Z</dcterms:created>
  <dcterms:modified xsi:type="dcterms:W3CDTF">2020-04-14T08:24:41Z</dcterms:modified>
</cp:coreProperties>
</file>