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5" r:id="rId7"/>
    <p:sldId id="267" r:id="rId8"/>
    <p:sldId id="266" r:id="rId9"/>
    <p:sldId id="264" r:id="rId10"/>
    <p:sldId id="261" r:id="rId11"/>
    <p:sldId id="270" r:id="rId12"/>
    <p:sldId id="269" r:id="rId13"/>
    <p:sldId id="262" r:id="rId14"/>
    <p:sldId id="271" r:id="rId15"/>
    <p:sldId id="272" r:id="rId16"/>
    <p:sldId id="263" r:id="rId17"/>
    <p:sldId id="273" r:id="rId18"/>
    <p:sldId id="277" r:id="rId19"/>
    <p:sldId id="268"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9288" autoAdjust="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sorterViewPr>
    <p:cViewPr>
      <p:scale>
        <a:sx n="100" d="100"/>
        <a:sy n="100" d="100"/>
      </p:scale>
      <p:origin x="0" y="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3/27/2020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3/27/2020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3/27/2020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hyperlink" Target="https://www.sansimera.gr/almanac/020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45917"/>
            <a:ext cx="8991600" cy="1645920"/>
          </a:xfrm>
        </p:spPr>
        <p:txBody>
          <a:bodyPr/>
          <a:lstStyle/>
          <a:p>
            <a:r>
              <a:rPr lang="el-GR" dirty="0" smtClean="0"/>
              <a:t>Μυθοι και αληθειες</a:t>
            </a:r>
            <a:br>
              <a:rPr lang="el-GR" dirty="0" smtClean="0"/>
            </a:br>
            <a:r>
              <a:rPr lang="el-GR" dirty="0" smtClean="0"/>
              <a:t>για τον αυτισμο </a:t>
            </a:r>
            <a:endParaRPr lang="en-US" dirty="0"/>
          </a:p>
        </p:txBody>
      </p:sp>
      <p:sp>
        <p:nvSpPr>
          <p:cNvPr id="3" name="Subtitle 2"/>
          <p:cNvSpPr>
            <a:spLocks noGrp="1"/>
          </p:cNvSpPr>
          <p:nvPr>
            <p:ph type="subTitle" idx="1"/>
          </p:nvPr>
        </p:nvSpPr>
        <p:spPr>
          <a:xfrm>
            <a:off x="2695194" y="3574778"/>
            <a:ext cx="6801612" cy="1239894"/>
          </a:xfrm>
        </p:spPr>
        <p:txBody>
          <a:bodyPr>
            <a:noAutofit/>
          </a:bodyPr>
          <a:lstStyle/>
          <a:p>
            <a:r>
              <a:rPr lang="el-GR" sz="4000" dirty="0" smtClean="0"/>
              <a:t>2  Απριλίου</a:t>
            </a:r>
          </a:p>
          <a:p>
            <a:r>
              <a:rPr lang="el-GR" sz="4000" dirty="0" smtClean="0"/>
              <a:t>Παγκόσμια Ημέρα Αυτισμού</a:t>
            </a:r>
            <a:endParaRPr lang="en-US" sz="4000" dirty="0"/>
          </a:p>
        </p:txBody>
      </p:sp>
      <p:sp>
        <p:nvSpPr>
          <p:cNvPr id="4" name="TextBox 3"/>
          <p:cNvSpPr txBox="1"/>
          <p:nvPr/>
        </p:nvSpPr>
        <p:spPr>
          <a:xfrm>
            <a:off x="3799489" y="5454869"/>
            <a:ext cx="4593021" cy="600164"/>
          </a:xfrm>
          <a:prstGeom prst="rect">
            <a:avLst/>
          </a:prstGeom>
          <a:noFill/>
        </p:spPr>
        <p:txBody>
          <a:bodyPr wrap="square" rtlCol="0">
            <a:spAutoFit/>
          </a:bodyPr>
          <a:lstStyle/>
          <a:p>
            <a:pPr algn="ctr"/>
            <a:r>
              <a:rPr lang="el-GR" sz="1100" dirty="0" smtClean="0"/>
              <a:t>Άννα Μαρία Μιχαηλίδου, Νικολίνα Νικολάου</a:t>
            </a:r>
          </a:p>
          <a:p>
            <a:pPr algn="ctr"/>
            <a:r>
              <a:rPr lang="el-GR" sz="1100" dirty="0" smtClean="0"/>
              <a:t>Ειδικό Σχολείο Λευκωσίας</a:t>
            </a:r>
          </a:p>
          <a:p>
            <a:pPr algn="ctr"/>
            <a:r>
              <a:rPr lang="el-GR" sz="1100" dirty="0" smtClean="0"/>
              <a:t>Απρίλιος, 2020</a:t>
            </a:r>
            <a:endParaRPr lang="en-US" sz="1100" dirty="0"/>
          </a:p>
        </p:txBody>
      </p:sp>
    </p:spTree>
    <p:extLst>
      <p:ext uri="{BB962C8B-B14F-4D97-AF65-F5344CB8AC3E}">
        <p14:creationId xmlns:p14="http://schemas.microsoft.com/office/powerpoint/2010/main" val="1538135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2231136" y="2638045"/>
            <a:ext cx="7729728" cy="525570"/>
          </a:xfrm>
        </p:spPr>
        <p:txBody>
          <a:bodyPr>
            <a:normAutofit/>
          </a:bodyPr>
          <a:lstStyle/>
          <a:p>
            <a:pPr marL="0" indent="0" algn="ctr">
              <a:buNone/>
            </a:pPr>
            <a:r>
              <a:rPr lang="el-GR" sz="2400" dirty="0"/>
              <a:t>Τα άτομα με αυτισμό δεν έχουν </a:t>
            </a:r>
            <a:r>
              <a:rPr lang="el-GR" sz="2400" dirty="0" smtClean="0"/>
              <a:t>συναίσθημα.</a:t>
            </a:r>
            <a:endParaRPr lang="en-US" sz="2400" dirty="0"/>
          </a:p>
        </p:txBody>
      </p:sp>
      <p:sp>
        <p:nvSpPr>
          <p:cNvPr id="4" name="Rectangle 3"/>
          <p:cNvSpPr/>
          <p:nvPr/>
        </p:nvSpPr>
        <p:spPr>
          <a:xfrm>
            <a:off x="2144110" y="4270345"/>
            <a:ext cx="8292662" cy="2246769"/>
          </a:xfrm>
          <a:prstGeom prst="rect">
            <a:avLst/>
          </a:prstGeom>
        </p:spPr>
        <p:txBody>
          <a:bodyPr wrap="square">
            <a:spAutoFit/>
          </a:bodyPr>
          <a:lstStyle/>
          <a:p>
            <a:r>
              <a:rPr lang="el-GR" sz="2000" dirty="0">
                <a:solidFill>
                  <a:srgbClr val="0070C0"/>
                </a:solidFill>
                <a:latin typeface="Roboto"/>
              </a:rPr>
              <a:t>Τα άτομα με αυτισμό δυσκολεύονται να εκφράσουν τα συναισθήματά τους ή ο τρόπος που τα εκφράζουν θεωρείται μη αποδεκτός κοινωνικά. Τ</a:t>
            </a:r>
            <a:r>
              <a:rPr lang="el-GR" sz="2000" dirty="0" smtClean="0">
                <a:solidFill>
                  <a:srgbClr val="0070C0"/>
                </a:solidFill>
                <a:latin typeface="Roboto"/>
              </a:rPr>
              <a:t>α </a:t>
            </a:r>
            <a:r>
              <a:rPr lang="el-GR" sz="2000" dirty="0">
                <a:solidFill>
                  <a:srgbClr val="0070C0"/>
                </a:solidFill>
                <a:latin typeface="Roboto"/>
              </a:rPr>
              <a:t>συναισθήματα </a:t>
            </a:r>
            <a:r>
              <a:rPr lang="el-GR" sz="2000" dirty="0" smtClean="0">
                <a:solidFill>
                  <a:srgbClr val="0070C0"/>
                </a:solidFill>
                <a:latin typeface="Roboto"/>
              </a:rPr>
              <a:t>τους</a:t>
            </a:r>
            <a:r>
              <a:rPr lang="el-GR" sz="2000" dirty="0">
                <a:solidFill>
                  <a:srgbClr val="0070C0"/>
                </a:solidFill>
                <a:latin typeface="Roboto"/>
              </a:rPr>
              <a:t> είναι υπαρκτά και με την σωστή εκπαίδευση μπορούν να συντελέσουν στην ανάπτυξη της κοινωνικής επικοινωνίας και στην δημιουργία στενών δεσμών με άλλους ανθρώπους</a:t>
            </a:r>
            <a:r>
              <a:rPr lang="el-GR" sz="2000" dirty="0" smtClean="0">
                <a:solidFill>
                  <a:srgbClr val="0070C0"/>
                </a:solidFill>
                <a:latin typeface="Roboto"/>
              </a:rPr>
              <a:t>.</a:t>
            </a:r>
          </a:p>
          <a:p>
            <a:endParaRPr lang="el-GR" sz="2000" dirty="0" smtClean="0">
              <a:solidFill>
                <a:srgbClr val="0070C0"/>
              </a:solidFill>
              <a:latin typeface="Roboto"/>
            </a:endParaRPr>
          </a:p>
          <a:p>
            <a:r>
              <a:rPr lang="el-GR" sz="2000" dirty="0">
                <a:solidFill>
                  <a:srgbClr val="0070C0"/>
                </a:solidFill>
              </a:rPr>
              <a:t>(</a:t>
            </a:r>
            <a:r>
              <a:rPr lang="en-US" sz="2000" dirty="0">
                <a:solidFill>
                  <a:srgbClr val="0070C0"/>
                </a:solidFill>
              </a:rPr>
              <a:t>https://paidagogiko.gr/blog/8-mythoi-kai-alitheies-gia-ton-aftismo</a:t>
            </a:r>
            <a:r>
              <a:rPr lang="el-GR" sz="2000" dirty="0" smtClean="0">
                <a:solidFill>
                  <a:srgbClr val="0070C0"/>
                </a:solidFill>
              </a:rPr>
              <a:t>)</a:t>
            </a:r>
            <a:endParaRPr lang="en-US" sz="2000" dirty="0">
              <a:solidFill>
                <a:srgbClr val="0070C0"/>
              </a:solidFill>
            </a:endParaRPr>
          </a:p>
        </p:txBody>
      </p:sp>
      <p:sp>
        <p:nvSpPr>
          <p:cNvPr id="5" name="Rectangle 4"/>
          <p:cNvSpPr/>
          <p:nvPr/>
        </p:nvSpPr>
        <p:spPr>
          <a:xfrm rot="756193">
            <a:off x="7493748" y="1734010"/>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6" name="Rectangle 5"/>
          <p:cNvSpPr/>
          <p:nvPr/>
        </p:nvSpPr>
        <p:spPr>
          <a:xfrm>
            <a:off x="347037" y="2900830"/>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103707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4082"/>
            <a:ext cx="7729728" cy="1188720"/>
          </a:xfrm>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5521571" y="1551425"/>
            <a:ext cx="6303250" cy="1719318"/>
          </a:xfrm>
        </p:spPr>
        <p:txBody>
          <a:bodyPr>
            <a:noAutofit/>
          </a:bodyPr>
          <a:lstStyle/>
          <a:p>
            <a:pPr marL="0" indent="0" algn="ctr">
              <a:buNone/>
            </a:pPr>
            <a:r>
              <a:rPr lang="el-GR" sz="1400" dirty="0"/>
              <a:t>Τα άτομα με αυτισμό </a:t>
            </a:r>
            <a:r>
              <a:rPr lang="el-GR" sz="1400" dirty="0" smtClean="0"/>
              <a:t>έχουν συναισθήματα και μέσω εκπαιδευτικών </a:t>
            </a:r>
          </a:p>
          <a:p>
            <a:pPr marL="0" indent="0" algn="ctr">
              <a:buNone/>
            </a:pPr>
            <a:r>
              <a:rPr lang="el-GR" sz="1400" dirty="0" smtClean="0"/>
              <a:t>και συμπεριφορικών παρεμβάσεων μαθαίνουν</a:t>
            </a:r>
          </a:p>
          <a:p>
            <a:pPr marL="0" indent="0" algn="ctr">
              <a:buNone/>
            </a:pPr>
            <a:r>
              <a:rPr lang="el-GR" sz="1400" dirty="0" smtClean="0"/>
              <a:t> να εκφράζουν τα συναισθήματα τους με </a:t>
            </a:r>
          </a:p>
          <a:p>
            <a:pPr marL="0" indent="0" algn="ctr">
              <a:buNone/>
            </a:pPr>
            <a:r>
              <a:rPr lang="el-GR" sz="1400" dirty="0" smtClean="0"/>
              <a:t>αποδεκτό τρόπο.</a:t>
            </a:r>
            <a:endParaRPr lang="en-US" sz="1400" dirty="0"/>
          </a:p>
        </p:txBody>
      </p:sp>
      <p:sp>
        <p:nvSpPr>
          <p:cNvPr id="6" name="Rectangle 5"/>
          <p:cNvSpPr/>
          <p:nvPr/>
        </p:nvSpPr>
        <p:spPr>
          <a:xfrm>
            <a:off x="347037" y="1599577"/>
            <a:ext cx="4646047" cy="830997"/>
          </a:xfrm>
          <a:prstGeom prst="rect">
            <a:avLst/>
          </a:prstGeom>
          <a:noFill/>
        </p:spPr>
        <p:txBody>
          <a:bodyPr wrap="square" lIns="91440" tIns="45720" rIns="91440" bIns="45720">
            <a:spAutoFit/>
          </a:bodyPr>
          <a:lstStyle/>
          <a:p>
            <a:pPr algn="ctr"/>
            <a:r>
              <a:rPr lang="el-GR" sz="4800" b="1" dirty="0" smtClean="0">
                <a:ln w="22225">
                  <a:solidFill>
                    <a:schemeClr val="accent2"/>
                  </a:solidFill>
                  <a:prstDash val="solid"/>
                </a:ln>
                <a:solidFill>
                  <a:srgbClr val="0070C0"/>
                </a:solidFill>
              </a:rPr>
              <a:t>ΑΛΗΘΕΙΑ</a:t>
            </a:r>
            <a:endParaRPr lang="en-US" sz="4800" b="1" cap="none" spc="0" dirty="0">
              <a:ln w="22225">
                <a:solidFill>
                  <a:schemeClr val="accent2"/>
                </a:solidFill>
                <a:prstDash val="solid"/>
              </a:ln>
              <a:solidFill>
                <a:srgbClr val="0070C0"/>
              </a:solidFill>
              <a:effectLst/>
            </a:endParaRPr>
          </a:p>
        </p:txBody>
      </p:sp>
      <p:pic>
        <p:nvPicPr>
          <p:cNvPr id="2096" name="Picture 48" descr="Calming Choices Visual Support | Autism services, Coping skill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877" y="3960462"/>
            <a:ext cx="2102325" cy="2627907"/>
          </a:xfrm>
          <a:prstGeom prst="rect">
            <a:avLst/>
          </a:prstGeom>
          <a:noFill/>
          <a:extLst>
            <a:ext uri="{909E8E84-426E-40DD-AFC4-6F175D3DCCD1}">
              <a14:hiddenFill xmlns:a14="http://schemas.microsoft.com/office/drawing/2010/main">
                <a:solidFill>
                  <a:srgbClr val="FFFFFF"/>
                </a:solidFill>
              </a14:hiddenFill>
            </a:ext>
          </a:extLst>
        </p:spPr>
      </p:pic>
      <p:sp>
        <p:nvSpPr>
          <p:cNvPr id="2063" name="TextBox 2062"/>
          <p:cNvSpPr txBox="1"/>
          <p:nvPr/>
        </p:nvSpPr>
        <p:spPr>
          <a:xfrm>
            <a:off x="246187" y="3176958"/>
            <a:ext cx="4192045" cy="523220"/>
          </a:xfrm>
          <a:prstGeom prst="rect">
            <a:avLst/>
          </a:prstGeom>
          <a:noFill/>
          <a:ln>
            <a:solidFill>
              <a:schemeClr val="tx1"/>
            </a:solidFill>
          </a:ln>
        </p:spPr>
        <p:txBody>
          <a:bodyPr wrap="none" rtlCol="0">
            <a:spAutoFit/>
          </a:bodyPr>
          <a:lstStyle/>
          <a:p>
            <a:r>
              <a:rPr lang="el-GR" sz="1400" b="1" dirty="0" smtClean="0"/>
              <a:t>Διδάσκουμε τεχνικές χαλάρωσης, όταν θυμώνουν,</a:t>
            </a:r>
          </a:p>
          <a:p>
            <a:r>
              <a:rPr lang="el-GR" sz="1400" b="1" dirty="0" smtClean="0"/>
              <a:t> μέσω κοινωνικών ιστοριών.</a:t>
            </a:r>
            <a:endParaRPr lang="el-GR" sz="1400" b="1" dirty="0"/>
          </a:p>
        </p:txBody>
      </p:sp>
      <p:sp>
        <p:nvSpPr>
          <p:cNvPr id="2064" name="Right Arrow 2063"/>
          <p:cNvSpPr/>
          <p:nvPr/>
        </p:nvSpPr>
        <p:spPr>
          <a:xfrm>
            <a:off x="4993084" y="1780615"/>
            <a:ext cx="880178"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TextBox 54"/>
          <p:cNvSpPr txBox="1"/>
          <p:nvPr/>
        </p:nvSpPr>
        <p:spPr>
          <a:xfrm>
            <a:off x="6998636" y="2965945"/>
            <a:ext cx="4769254" cy="954107"/>
          </a:xfrm>
          <a:prstGeom prst="rect">
            <a:avLst/>
          </a:prstGeom>
          <a:noFill/>
          <a:ln>
            <a:solidFill>
              <a:schemeClr val="tx1"/>
            </a:solidFill>
          </a:ln>
        </p:spPr>
        <p:txBody>
          <a:bodyPr wrap="none" rtlCol="0">
            <a:spAutoFit/>
          </a:bodyPr>
          <a:lstStyle/>
          <a:p>
            <a:r>
              <a:rPr lang="el-GR" sz="1400" b="1" dirty="0" smtClean="0"/>
              <a:t>Μαθαίνουμε στο παιδί το «όχι» όταν δεν </a:t>
            </a:r>
          </a:p>
          <a:p>
            <a:r>
              <a:rPr lang="el-GR" sz="1400" b="1" dirty="0"/>
              <a:t>μ</a:t>
            </a:r>
            <a:r>
              <a:rPr lang="el-GR" sz="1400" b="1" dirty="0" smtClean="0"/>
              <a:t>πορεί να έχει πρόσβαση σε ενισχυτικό αντικείμενο</a:t>
            </a:r>
          </a:p>
          <a:p>
            <a:r>
              <a:rPr lang="el-GR" sz="1400" b="1" dirty="0" smtClean="0"/>
              <a:t>ή δείχνουμε οπτικό πρόγραμμα, για να καταλάβει </a:t>
            </a:r>
          </a:p>
          <a:p>
            <a:r>
              <a:rPr lang="el-GR" sz="1400" b="1" dirty="0" smtClean="0"/>
              <a:t>το παιδί πότε μπορεί να έχει πρόσβαση σε αυτό που θέλει .</a:t>
            </a:r>
            <a:endParaRPr lang="el-GR" sz="1400" b="1" dirty="0"/>
          </a:p>
        </p:txBody>
      </p:sp>
      <p:pic>
        <p:nvPicPr>
          <p:cNvPr id="56" name="Picture 3" descr="C:\Documents and Settings\Anna-Maria\My Documents\My Pictures\mon ag.antoniou. activity pics 2010\P5030237.JPG"/>
          <p:cNvPicPr>
            <a:picLocks noChangeAspect="1" noChangeArrowheads="1"/>
          </p:cNvPicPr>
          <p:nvPr/>
        </p:nvPicPr>
        <p:blipFill>
          <a:blip r:embed="rId3" cstate="print"/>
          <a:srcRect/>
          <a:stretch>
            <a:fillRect/>
          </a:stretch>
        </p:blipFill>
        <p:spPr bwMode="auto">
          <a:xfrm>
            <a:off x="7169450" y="4170232"/>
            <a:ext cx="1813603" cy="2418137"/>
          </a:xfrm>
          <a:prstGeom prst="rect">
            <a:avLst/>
          </a:prstGeom>
          <a:noFill/>
        </p:spPr>
      </p:pic>
      <p:pic>
        <p:nvPicPr>
          <p:cNvPr id="57" name="Picture 4" descr="eikones gia parousiash pecs 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3557" y="4613886"/>
            <a:ext cx="2397125" cy="17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500" fill="hold"/>
                                        <p:tgtEl>
                                          <p:spTgt spid="57"/>
                                        </p:tgtEl>
                                        <p:attrNameLst>
                                          <p:attrName>ppt_x</p:attrName>
                                        </p:attrNameLst>
                                      </p:cBhvr>
                                      <p:tavLst>
                                        <p:tav tm="0">
                                          <p:val>
                                            <p:strVal val="#ppt_x"/>
                                          </p:val>
                                        </p:tav>
                                        <p:tav tm="100000">
                                          <p:val>
                                            <p:strVal val="#ppt_x"/>
                                          </p:val>
                                        </p:tav>
                                      </p:tavLst>
                                    </p:anim>
                                    <p:anim calcmode="lin" valueType="num">
                                      <p:cBhvr additive="base">
                                        <p:cTn id="1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4082"/>
            <a:ext cx="7729728" cy="1188720"/>
          </a:xfrm>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5521571" y="1551425"/>
            <a:ext cx="6303250" cy="1719318"/>
          </a:xfrm>
        </p:spPr>
        <p:txBody>
          <a:bodyPr>
            <a:noAutofit/>
          </a:bodyPr>
          <a:lstStyle/>
          <a:p>
            <a:pPr marL="0" indent="0" algn="ctr">
              <a:buNone/>
            </a:pPr>
            <a:r>
              <a:rPr lang="el-GR" sz="1400" dirty="0"/>
              <a:t>Τα άτομα με αυτισμό </a:t>
            </a:r>
            <a:r>
              <a:rPr lang="el-GR" sz="1400" dirty="0" smtClean="0"/>
              <a:t>έχουν συναισθήματα και μέσω εκπαιδευτικών </a:t>
            </a:r>
          </a:p>
          <a:p>
            <a:pPr marL="0" indent="0" algn="ctr">
              <a:buNone/>
            </a:pPr>
            <a:r>
              <a:rPr lang="el-GR" sz="1400" dirty="0" smtClean="0"/>
              <a:t>και συμπεριφορικών παρεμβάσεων μαθαίνουν</a:t>
            </a:r>
          </a:p>
          <a:p>
            <a:pPr marL="0" indent="0" algn="ctr">
              <a:buNone/>
            </a:pPr>
            <a:r>
              <a:rPr lang="el-GR" sz="1400" dirty="0" smtClean="0"/>
              <a:t> να εκφράζουν τα συναισθήματα τους με </a:t>
            </a:r>
          </a:p>
          <a:p>
            <a:pPr marL="0" indent="0" algn="ctr">
              <a:buNone/>
            </a:pPr>
            <a:r>
              <a:rPr lang="el-GR" sz="1400" dirty="0" smtClean="0"/>
              <a:t>αποδεκτό τρόπο.</a:t>
            </a:r>
            <a:endParaRPr lang="en-US" sz="1400" dirty="0"/>
          </a:p>
        </p:txBody>
      </p:sp>
      <p:sp>
        <p:nvSpPr>
          <p:cNvPr id="6" name="Rectangle 5"/>
          <p:cNvSpPr/>
          <p:nvPr/>
        </p:nvSpPr>
        <p:spPr>
          <a:xfrm>
            <a:off x="347037" y="1599577"/>
            <a:ext cx="4646047" cy="830997"/>
          </a:xfrm>
          <a:prstGeom prst="rect">
            <a:avLst/>
          </a:prstGeom>
          <a:noFill/>
        </p:spPr>
        <p:txBody>
          <a:bodyPr wrap="square" lIns="91440" tIns="45720" rIns="91440" bIns="45720">
            <a:spAutoFit/>
          </a:bodyPr>
          <a:lstStyle/>
          <a:p>
            <a:pPr algn="ctr"/>
            <a:r>
              <a:rPr lang="el-GR" sz="4800" b="1" dirty="0" smtClean="0">
                <a:ln w="22225">
                  <a:solidFill>
                    <a:schemeClr val="accent2"/>
                  </a:solidFill>
                  <a:prstDash val="solid"/>
                </a:ln>
                <a:solidFill>
                  <a:srgbClr val="0070C0"/>
                </a:solidFill>
              </a:rPr>
              <a:t>ΑΛΗΘΕΙΑ</a:t>
            </a:r>
            <a:endParaRPr lang="en-US" sz="4800" b="1" cap="none" spc="0" dirty="0">
              <a:ln w="22225">
                <a:solidFill>
                  <a:schemeClr val="accent2"/>
                </a:solidFill>
                <a:prstDash val="solid"/>
              </a:ln>
              <a:solidFill>
                <a:srgbClr val="0070C0"/>
              </a:solidFill>
              <a:effectLst/>
            </a:endParaRPr>
          </a:p>
        </p:txBody>
      </p:sp>
      <p:sp>
        <p:nvSpPr>
          <p:cNvPr id="2064" name="Right Arrow 2063"/>
          <p:cNvSpPr/>
          <p:nvPr/>
        </p:nvSpPr>
        <p:spPr>
          <a:xfrm>
            <a:off x="4993084" y="1780615"/>
            <a:ext cx="880178" cy="415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65" name="TextBox 2064"/>
          <p:cNvSpPr txBox="1"/>
          <p:nvPr/>
        </p:nvSpPr>
        <p:spPr>
          <a:xfrm>
            <a:off x="375203" y="2957925"/>
            <a:ext cx="2055819" cy="707886"/>
          </a:xfrm>
          <a:prstGeom prst="rect">
            <a:avLst/>
          </a:prstGeom>
          <a:noFill/>
          <a:ln>
            <a:solidFill>
              <a:schemeClr val="tx1"/>
            </a:solidFill>
          </a:ln>
        </p:spPr>
        <p:txBody>
          <a:bodyPr wrap="none" rtlCol="0">
            <a:spAutoFit/>
          </a:bodyPr>
          <a:lstStyle/>
          <a:p>
            <a:r>
              <a:rPr lang="el-GR" sz="2000" b="1" dirty="0" smtClean="0"/>
              <a:t>Μαθαίνουμε στο</a:t>
            </a:r>
          </a:p>
          <a:p>
            <a:r>
              <a:rPr lang="el-GR" sz="2000" b="1" dirty="0" smtClean="0"/>
              <a:t> παιδί να ...</a:t>
            </a:r>
            <a:endParaRPr lang="el-GR" sz="2000" b="1" dirty="0"/>
          </a:p>
        </p:txBody>
      </p:sp>
      <p:sp>
        <p:nvSpPr>
          <p:cNvPr id="2066" name="TextBox 2065"/>
          <p:cNvSpPr txBox="1"/>
          <p:nvPr/>
        </p:nvSpPr>
        <p:spPr>
          <a:xfrm flipH="1">
            <a:off x="527600" y="3999338"/>
            <a:ext cx="1781907" cy="2062103"/>
          </a:xfrm>
          <a:prstGeom prst="rect">
            <a:avLst/>
          </a:prstGeom>
          <a:noFill/>
        </p:spPr>
        <p:txBody>
          <a:bodyPr wrap="square" rtlCol="0">
            <a:spAutoFit/>
          </a:bodyPr>
          <a:lstStyle/>
          <a:p>
            <a:pPr marL="285750" indent="-285750">
              <a:buFontTx/>
              <a:buChar char="-"/>
            </a:pPr>
            <a:r>
              <a:rPr lang="el-GR" sz="1600" i="1" dirty="0"/>
              <a:t>π</a:t>
            </a:r>
            <a:r>
              <a:rPr lang="el-GR" sz="1600" i="1" dirty="0" smtClean="0"/>
              <a:t>εριμένει</a:t>
            </a:r>
          </a:p>
          <a:p>
            <a:pPr marL="285750" indent="-285750">
              <a:buFontTx/>
              <a:buChar char="-"/>
            </a:pPr>
            <a:r>
              <a:rPr lang="el-GR" sz="1600" i="1" dirty="0"/>
              <a:t>ν</a:t>
            </a:r>
            <a:r>
              <a:rPr lang="el-GR" sz="1600" i="1" dirty="0" smtClean="0"/>
              <a:t>α ζητά βοήθεια</a:t>
            </a:r>
          </a:p>
          <a:p>
            <a:pPr marL="285750" indent="-285750">
              <a:buFontTx/>
              <a:buChar char="-"/>
            </a:pPr>
            <a:r>
              <a:rPr lang="el-GR" sz="1600" i="1" dirty="0"/>
              <a:t>ν</a:t>
            </a:r>
            <a:r>
              <a:rPr lang="el-GR" sz="1600" i="1" dirty="0" smtClean="0"/>
              <a:t>α ζητά διάλειμμα</a:t>
            </a:r>
          </a:p>
          <a:p>
            <a:pPr marL="285750" indent="-285750">
              <a:buFontTx/>
              <a:buChar char="-"/>
            </a:pPr>
            <a:r>
              <a:rPr lang="el-GR" sz="1600" i="1" dirty="0"/>
              <a:t>ν</a:t>
            </a:r>
            <a:r>
              <a:rPr lang="el-GR" sz="1600" i="1" dirty="0" smtClean="0"/>
              <a:t>α δουλεύει για να πάρει αυτό που θέλει </a:t>
            </a:r>
            <a:endParaRPr lang="el-GR" sz="1600" i="1" dirty="0"/>
          </a:p>
        </p:txBody>
      </p:sp>
      <p:pic>
        <p:nvPicPr>
          <p:cNvPr id="63" name="Picture 5" descr="eikones gia parousiash pecs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112" y="4755417"/>
            <a:ext cx="24003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eikones gia parousiash pecs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359" y="4532679"/>
            <a:ext cx="24003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mkprosopsis.com/images/Products/HelpCard.jpg"/>
          <p:cNvPicPr>
            <a:picLocks noChangeAspect="1" noChangeArrowheads="1"/>
          </p:cNvPicPr>
          <p:nvPr/>
        </p:nvPicPr>
        <p:blipFill>
          <a:blip r:embed="rId4" cstate="print"/>
          <a:srcRect/>
          <a:stretch>
            <a:fillRect/>
          </a:stretch>
        </p:blipFill>
        <p:spPr bwMode="auto">
          <a:xfrm>
            <a:off x="3200673" y="3140969"/>
            <a:ext cx="1754063" cy="2160176"/>
          </a:xfrm>
          <a:prstGeom prst="rect">
            <a:avLst/>
          </a:prstGeom>
          <a:noFill/>
        </p:spPr>
      </p:pic>
      <p:sp>
        <p:nvSpPr>
          <p:cNvPr id="66" name="TextBox 65"/>
          <p:cNvSpPr txBox="1"/>
          <p:nvPr/>
        </p:nvSpPr>
        <p:spPr>
          <a:xfrm>
            <a:off x="3593633" y="4381946"/>
            <a:ext cx="896386" cy="307777"/>
          </a:xfrm>
          <a:prstGeom prst="rect">
            <a:avLst/>
          </a:prstGeom>
          <a:solidFill>
            <a:schemeClr val="tx2"/>
          </a:solidFill>
          <a:ln>
            <a:solidFill>
              <a:schemeClr val="tx2"/>
            </a:solidFill>
          </a:ln>
        </p:spPr>
        <p:txBody>
          <a:bodyPr wrap="square" rtlCol="0">
            <a:spAutoFit/>
          </a:bodyPr>
          <a:lstStyle/>
          <a:p>
            <a:r>
              <a:rPr lang="el-GR" sz="1400" b="1" dirty="0" smtClean="0">
                <a:solidFill>
                  <a:srgbClr val="FFFF00"/>
                </a:solidFill>
                <a:latin typeface="Arial" pitchFamily="34" charset="0"/>
                <a:cs typeface="Arial" pitchFamily="34" charset="0"/>
              </a:rPr>
              <a:t>Βοήθεια</a:t>
            </a:r>
            <a:endParaRPr lang="en-US" sz="1400" b="1" dirty="0">
              <a:solidFill>
                <a:srgbClr val="FFFF00"/>
              </a:solidFill>
              <a:latin typeface="Arial" pitchFamily="34" charset="0"/>
              <a:cs typeface="Arial" pitchFamily="34" charset="0"/>
            </a:endParaRPr>
          </a:p>
        </p:txBody>
      </p:sp>
      <p:pic>
        <p:nvPicPr>
          <p:cNvPr id="67" name="Picture 2" descr="http://www.mkprosopsis.com/images/Products/WaitCard.jpg"/>
          <p:cNvPicPr>
            <a:picLocks noChangeAspect="1" noChangeArrowheads="1"/>
          </p:cNvPicPr>
          <p:nvPr/>
        </p:nvPicPr>
        <p:blipFill>
          <a:blip r:embed="rId5" cstate="print"/>
          <a:srcRect/>
          <a:stretch>
            <a:fillRect/>
          </a:stretch>
        </p:blipFill>
        <p:spPr bwMode="auto">
          <a:xfrm>
            <a:off x="5134715" y="3002666"/>
            <a:ext cx="2021043" cy="1382394"/>
          </a:xfrm>
          <a:prstGeom prst="rect">
            <a:avLst/>
          </a:prstGeom>
          <a:noFill/>
        </p:spPr>
      </p:pic>
      <p:sp>
        <p:nvSpPr>
          <p:cNvPr id="68" name="TextBox 67"/>
          <p:cNvSpPr txBox="1"/>
          <p:nvPr/>
        </p:nvSpPr>
        <p:spPr>
          <a:xfrm>
            <a:off x="5567297" y="3439073"/>
            <a:ext cx="1185202" cy="538609"/>
          </a:xfrm>
          <a:prstGeom prst="rect">
            <a:avLst/>
          </a:prstGeom>
          <a:solidFill>
            <a:srgbClr val="990000"/>
          </a:solidFill>
        </p:spPr>
        <p:txBody>
          <a:bodyPr wrap="square" rtlCol="0">
            <a:spAutoFit/>
          </a:bodyPr>
          <a:lstStyle/>
          <a:p>
            <a:r>
              <a:rPr lang="el-GR" b="1" dirty="0">
                <a:solidFill>
                  <a:schemeClr val="bg1"/>
                </a:solidFill>
                <a:latin typeface="Comic Sans MS" pitchFamily="66" charset="0"/>
              </a:rPr>
              <a:t>π</a:t>
            </a:r>
            <a:r>
              <a:rPr lang="el-GR" b="1" dirty="0" smtClean="0">
                <a:solidFill>
                  <a:schemeClr val="bg1"/>
                </a:solidFill>
                <a:latin typeface="Comic Sans MS" pitchFamily="66" charset="0"/>
              </a:rPr>
              <a:t>εριμένω</a:t>
            </a:r>
          </a:p>
          <a:p>
            <a:endParaRPr lang="en-US" sz="1100" b="1" dirty="0">
              <a:solidFill>
                <a:schemeClr val="bg1"/>
              </a:solidFill>
              <a:latin typeface="Comic Sans MS" pitchFamily="66" charset="0"/>
            </a:endParaRPr>
          </a:p>
        </p:txBody>
      </p:sp>
      <p:sp>
        <p:nvSpPr>
          <p:cNvPr id="69" name="Oval 68"/>
          <p:cNvSpPr/>
          <p:nvPr/>
        </p:nvSpPr>
        <p:spPr>
          <a:xfrm>
            <a:off x="5786878" y="4005669"/>
            <a:ext cx="131750" cy="184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70" name="Oval 69"/>
          <p:cNvSpPr/>
          <p:nvPr/>
        </p:nvSpPr>
        <p:spPr>
          <a:xfrm>
            <a:off x="5349721" y="5306922"/>
            <a:ext cx="131750" cy="184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71" name="Oval 70"/>
          <p:cNvSpPr/>
          <p:nvPr/>
        </p:nvSpPr>
        <p:spPr>
          <a:xfrm>
            <a:off x="6068231" y="4017393"/>
            <a:ext cx="131750" cy="184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72" name="Oval 71"/>
          <p:cNvSpPr/>
          <p:nvPr/>
        </p:nvSpPr>
        <p:spPr>
          <a:xfrm>
            <a:off x="6349584" y="4029117"/>
            <a:ext cx="131750" cy="184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pic>
        <p:nvPicPr>
          <p:cNvPr id="73" name="Picture 2" descr="http://atto.buffalo.edu/registered/ATBasics/Populations/aac/images/break.gif"/>
          <p:cNvPicPr>
            <a:picLocks noChangeAspect="1" noChangeArrowheads="1"/>
          </p:cNvPicPr>
          <p:nvPr/>
        </p:nvPicPr>
        <p:blipFill>
          <a:blip r:embed="rId6" cstate="print"/>
          <a:srcRect/>
          <a:stretch>
            <a:fillRect/>
          </a:stretch>
        </p:blipFill>
        <p:spPr bwMode="auto">
          <a:xfrm>
            <a:off x="10270199" y="2602673"/>
            <a:ext cx="1782503" cy="1782506"/>
          </a:xfrm>
          <a:prstGeom prst="rect">
            <a:avLst/>
          </a:prstGeom>
          <a:noFill/>
        </p:spPr>
      </p:pic>
      <p:sp>
        <p:nvSpPr>
          <p:cNvPr id="74" name="TextBox 73"/>
          <p:cNvSpPr txBox="1"/>
          <p:nvPr/>
        </p:nvSpPr>
        <p:spPr>
          <a:xfrm>
            <a:off x="10564298" y="3329401"/>
            <a:ext cx="1229117" cy="338554"/>
          </a:xfrm>
          <a:prstGeom prst="rect">
            <a:avLst/>
          </a:prstGeom>
          <a:solidFill>
            <a:srgbClr val="FFFF00"/>
          </a:solidFill>
        </p:spPr>
        <p:txBody>
          <a:bodyPr wrap="square" rtlCol="0">
            <a:spAutoFit/>
          </a:bodyPr>
          <a:lstStyle/>
          <a:p>
            <a:r>
              <a:rPr lang="el-GR" sz="1600" b="1" dirty="0" smtClean="0">
                <a:latin typeface="Comic Sans MS" pitchFamily="66" charset="0"/>
              </a:rPr>
              <a:t>  διάλειμμα</a:t>
            </a:r>
            <a:endParaRPr lang="en-US" sz="1600" b="1" dirty="0">
              <a:latin typeface="Comic Sans MS" pitchFamily="66" charset="0"/>
            </a:endParaRPr>
          </a:p>
        </p:txBody>
      </p:sp>
      <p:sp>
        <p:nvSpPr>
          <p:cNvPr id="75" name="Oval 74"/>
          <p:cNvSpPr/>
          <p:nvPr/>
        </p:nvSpPr>
        <p:spPr>
          <a:xfrm>
            <a:off x="11469417" y="3708377"/>
            <a:ext cx="134652" cy="218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76" name="Oval 75"/>
          <p:cNvSpPr/>
          <p:nvPr/>
        </p:nvSpPr>
        <p:spPr>
          <a:xfrm>
            <a:off x="11094124" y="3721243"/>
            <a:ext cx="134652" cy="218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77" name="Oval 76"/>
          <p:cNvSpPr/>
          <p:nvPr/>
        </p:nvSpPr>
        <p:spPr>
          <a:xfrm>
            <a:off x="10723169" y="3716965"/>
            <a:ext cx="134652" cy="218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Tree>
    <p:extLst>
      <p:ext uri="{BB962C8B-B14F-4D97-AF65-F5344CB8AC3E}">
        <p14:creationId xmlns:p14="http://schemas.microsoft.com/office/powerpoint/2010/main" val="367470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8" presetClass="entr" presetSubtype="16"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amond(in)">
                                      <p:cBhvr>
                                        <p:cTn id="12" dur="2000"/>
                                        <p:tgtEl>
                                          <p:spTgt spid="63"/>
                                        </p:tgtEl>
                                      </p:cBhvr>
                                    </p:animEffect>
                                  </p:childTnLst>
                                </p:cTn>
                              </p:par>
                              <p:par>
                                <p:cTn id="13" presetID="8" presetClass="entr" presetSubtype="16"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diamond(in)">
                                      <p:cBhvr>
                                        <p:cTn id="15"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p:txBody>
          <a:bodyPr>
            <a:normAutofit/>
          </a:bodyPr>
          <a:lstStyle/>
          <a:p>
            <a:pPr marL="0" indent="0">
              <a:buNone/>
            </a:pPr>
            <a:r>
              <a:rPr lang="el-GR" sz="2400" dirty="0"/>
              <a:t>Τα παιδιά με αυτισμό ποτέ δε μαθαίνουν να επικοινωνούν και να παίζουν με τα </a:t>
            </a:r>
            <a:r>
              <a:rPr lang="el-GR" sz="2400" dirty="0" smtClean="0"/>
              <a:t>άλλα παιδιά.</a:t>
            </a:r>
            <a:endParaRPr lang="en-US" sz="2400" dirty="0"/>
          </a:p>
        </p:txBody>
      </p:sp>
      <p:sp>
        <p:nvSpPr>
          <p:cNvPr id="4" name="Rectangle 3"/>
          <p:cNvSpPr/>
          <p:nvPr/>
        </p:nvSpPr>
        <p:spPr>
          <a:xfrm rot="756193">
            <a:off x="7651404" y="1734008"/>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347037" y="3219857"/>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
        <p:nvSpPr>
          <p:cNvPr id="6" name="Rectangle 5"/>
          <p:cNvSpPr/>
          <p:nvPr/>
        </p:nvSpPr>
        <p:spPr>
          <a:xfrm>
            <a:off x="2086304" y="4543296"/>
            <a:ext cx="8019392" cy="1889876"/>
          </a:xfrm>
          <a:prstGeom prst="rect">
            <a:avLst/>
          </a:prstGeom>
        </p:spPr>
        <p:txBody>
          <a:bodyPr wrap="square">
            <a:spAutoFit/>
          </a:bodyPr>
          <a:lstStyle/>
          <a:p>
            <a:pPr>
              <a:lnSpc>
                <a:spcPct val="107000"/>
              </a:lnSpc>
              <a:spcAft>
                <a:spcPts val="800"/>
              </a:spcAft>
            </a:pPr>
            <a:r>
              <a:rPr lang="el-GR"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Η επικοινωνία είναι συχνά δύσκολη για τα παιδιά με αυτισμό, και </a:t>
            </a:r>
            <a:r>
              <a:rPr lang="el-GR"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πολλά</a:t>
            </a:r>
            <a:r>
              <a:rPr lang="el-GR" sz="2000" dirty="0" smtClean="0">
                <a:latin typeface="Calibri" panose="020F0502020204030204" pitchFamily="34" charset="0"/>
                <a:ea typeface="Calibri" panose="020F0502020204030204" pitchFamily="34" charset="0"/>
                <a:cs typeface="Times New Roman" panose="02020603050405020304" pitchFamily="18" charset="0"/>
              </a:rPr>
              <a:t> </a:t>
            </a:r>
            <a:r>
              <a:rPr lang="el-GR"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παιδιά </a:t>
            </a:r>
            <a:r>
              <a:rPr lang="el-GR"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μαθαίνουν εναλλακτικούς </a:t>
            </a:r>
            <a:r>
              <a:rPr lang="el-GR"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τρόπους επικοινωνίας </a:t>
            </a:r>
            <a:r>
              <a:rPr lang="el-GR"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και παιχνιδιού. Ωστόσο, </a:t>
            </a:r>
            <a:r>
              <a:rPr lang="el-GR"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τα</a:t>
            </a:r>
            <a:r>
              <a:rPr lang="el-GR" sz="2000" dirty="0" smtClean="0">
                <a:latin typeface="Calibri" panose="020F0502020204030204" pitchFamily="34" charset="0"/>
                <a:ea typeface="Calibri" panose="020F0502020204030204" pitchFamily="34" charset="0"/>
                <a:cs typeface="Times New Roman" panose="02020603050405020304" pitchFamily="18" charset="0"/>
              </a:rPr>
              <a:t> </a:t>
            </a:r>
            <a:r>
              <a:rPr lang="el-GR"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περισσότερα παιδιά με αυτισμό μπορούν να μάθουν να επικοινωνούν.</a:t>
            </a:r>
            <a:endPar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(Willis C., 2006</a:t>
            </a:r>
            <a:r>
              <a:rPr lang="en-US"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3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2697"/>
            <a:ext cx="7729728" cy="1188720"/>
          </a:xfrm>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3508943" y="1840880"/>
            <a:ext cx="7729728" cy="3101983"/>
          </a:xfrm>
        </p:spPr>
        <p:txBody>
          <a:bodyPr>
            <a:normAutofit/>
          </a:bodyPr>
          <a:lstStyle/>
          <a:p>
            <a:pPr marL="0" indent="0">
              <a:buNone/>
            </a:pPr>
            <a:r>
              <a:rPr lang="el-GR" sz="1400" dirty="0" smtClean="0"/>
              <a:t>Πολλά παιδιά με αυτισμ</a:t>
            </a:r>
            <a:r>
              <a:rPr lang="el-GR" sz="1400" dirty="0"/>
              <a:t>ό</a:t>
            </a:r>
            <a:r>
              <a:rPr lang="el-GR" sz="1400" dirty="0" smtClean="0"/>
              <a:t> μαθαίνουν να επικοινωνούν με εναλλακτικά συστήματα επικοινωνίας. Μπορούν να μάθουν να επικοινωνούν με συσκευές ή διακόπτες επικοινωνίας. Μπορούν να μάθουν καλύτερα μέσω εναλλακτικών συστημάτων επικοινωνίας, με ανταλλαγή εικόνων (</a:t>
            </a:r>
            <a:r>
              <a:rPr lang="en-US" sz="1400" dirty="0" smtClean="0"/>
              <a:t>visual learners).</a:t>
            </a:r>
            <a:endParaRPr lang="el-GR" sz="1400" dirty="0" smtClean="0"/>
          </a:p>
        </p:txBody>
      </p:sp>
      <p:sp>
        <p:nvSpPr>
          <p:cNvPr id="5" name="Rectangle 4"/>
          <p:cNvSpPr/>
          <p:nvPr/>
        </p:nvSpPr>
        <p:spPr>
          <a:xfrm>
            <a:off x="-46890" y="1754482"/>
            <a:ext cx="3832505" cy="923330"/>
          </a:xfrm>
          <a:prstGeom prst="rect">
            <a:avLst/>
          </a:prstGeom>
          <a:noFill/>
        </p:spPr>
        <p:txBody>
          <a:bodyPr wrap="square" lIns="91440" tIns="45720" rIns="91440" bIns="45720">
            <a:spAutoFit/>
          </a:bodyPr>
          <a:lstStyle/>
          <a:p>
            <a:pPr algn="ctr"/>
            <a:r>
              <a:rPr lang="el-GR" sz="5400" b="1" dirty="0" smtClean="0">
                <a:ln w="22225">
                  <a:solidFill>
                    <a:schemeClr val="accent2"/>
                  </a:solidFill>
                  <a:prstDash val="solid"/>
                </a:ln>
                <a:solidFill>
                  <a:srgbClr val="0070C0"/>
                </a:solidFill>
              </a:rPr>
              <a:t>ΑΛΗΘΕΙΑ</a:t>
            </a:r>
            <a:endParaRPr lang="en-US" sz="5400" b="1" cap="none" spc="0" dirty="0">
              <a:ln w="22225">
                <a:solidFill>
                  <a:schemeClr val="accent2"/>
                </a:solidFill>
                <a:prstDash val="solid"/>
              </a:ln>
              <a:solidFill>
                <a:srgbClr val="0070C0"/>
              </a:solidFill>
              <a:effectLst/>
            </a:endParaRPr>
          </a:p>
        </p:txBody>
      </p:sp>
      <p:pic>
        <p:nvPicPr>
          <p:cNvPr id="7" name="Picture 4" descr="C:\Documents and Settings\Anna-Maria\My Documents\My Pictures\mon ag.antoniou. activity pics 2010\P5040223.JPG"/>
          <p:cNvPicPr>
            <a:picLocks noChangeAspect="1" noChangeArrowheads="1"/>
          </p:cNvPicPr>
          <p:nvPr/>
        </p:nvPicPr>
        <p:blipFill>
          <a:blip r:embed="rId2" cstate="print"/>
          <a:srcRect/>
          <a:stretch>
            <a:fillRect/>
          </a:stretch>
        </p:blipFill>
        <p:spPr bwMode="auto">
          <a:xfrm>
            <a:off x="3361911" y="3047990"/>
            <a:ext cx="2400000" cy="1800000"/>
          </a:xfrm>
          <a:prstGeom prst="rect">
            <a:avLst/>
          </a:prstGeom>
          <a:noFill/>
        </p:spPr>
      </p:pic>
      <p:sp>
        <p:nvSpPr>
          <p:cNvPr id="8" name="TextBox 7"/>
          <p:cNvSpPr txBox="1"/>
          <p:nvPr/>
        </p:nvSpPr>
        <p:spPr>
          <a:xfrm>
            <a:off x="3061005" y="4759560"/>
            <a:ext cx="3033587" cy="369332"/>
          </a:xfrm>
          <a:prstGeom prst="rect">
            <a:avLst/>
          </a:prstGeom>
          <a:noFill/>
        </p:spPr>
        <p:txBody>
          <a:bodyPr wrap="none" rtlCol="0">
            <a:spAutoFit/>
          </a:bodyPr>
          <a:lstStyle/>
          <a:p>
            <a:pPr algn="ctr"/>
            <a:r>
              <a:rPr lang="el-GR" dirty="0" smtClean="0"/>
              <a:t>Σύστημα επικοινωνίας </a:t>
            </a:r>
            <a:r>
              <a:rPr lang="en-US" dirty="0" smtClean="0"/>
              <a:t>Pecs</a:t>
            </a:r>
            <a:endParaRPr lang="el-GR" dirty="0" smtClean="0"/>
          </a:p>
        </p:txBody>
      </p:sp>
      <p:pic>
        <p:nvPicPr>
          <p:cNvPr id="9" name="Picture 4" descr="C:\Documents and Settings\Anna-Maria\My Documents\My Pictures\mon ag.antoniou. activity pics 2010\P5030229.JPG"/>
          <p:cNvPicPr>
            <a:picLocks noChangeAspect="1" noChangeArrowheads="1"/>
          </p:cNvPicPr>
          <p:nvPr/>
        </p:nvPicPr>
        <p:blipFill>
          <a:blip r:embed="rId3" cstate="print"/>
          <a:srcRect/>
          <a:stretch>
            <a:fillRect/>
          </a:stretch>
        </p:blipFill>
        <p:spPr bwMode="auto">
          <a:xfrm>
            <a:off x="8836570" y="2677812"/>
            <a:ext cx="2400000" cy="1800000"/>
          </a:xfrm>
          <a:prstGeom prst="rect">
            <a:avLst/>
          </a:prstGeom>
          <a:noFill/>
        </p:spPr>
      </p:pic>
      <p:pic>
        <p:nvPicPr>
          <p:cNvPr id="10" name="Picture 7" descr="C:\Documents and Settings\Anna-Maria\My Documents\My Pictures\mon ag.antoniou. activity pics 2010\P5040226.JPG"/>
          <p:cNvPicPr>
            <a:picLocks noChangeAspect="1" noChangeArrowheads="1"/>
          </p:cNvPicPr>
          <p:nvPr/>
        </p:nvPicPr>
        <p:blipFill>
          <a:blip r:embed="rId4" cstate="print"/>
          <a:srcRect/>
          <a:stretch>
            <a:fillRect/>
          </a:stretch>
        </p:blipFill>
        <p:spPr bwMode="auto">
          <a:xfrm>
            <a:off x="6420427" y="3047990"/>
            <a:ext cx="2400000" cy="1800000"/>
          </a:xfrm>
          <a:prstGeom prst="rect">
            <a:avLst/>
          </a:prstGeom>
          <a:noFill/>
        </p:spPr>
      </p:pic>
      <p:sp>
        <p:nvSpPr>
          <p:cNvPr id="11" name="TextBox 10"/>
          <p:cNvSpPr txBox="1"/>
          <p:nvPr/>
        </p:nvSpPr>
        <p:spPr>
          <a:xfrm>
            <a:off x="9158003" y="4477812"/>
            <a:ext cx="1911100" cy="523220"/>
          </a:xfrm>
          <a:prstGeom prst="rect">
            <a:avLst/>
          </a:prstGeom>
          <a:noFill/>
        </p:spPr>
        <p:txBody>
          <a:bodyPr wrap="none" rtlCol="0">
            <a:spAutoFit/>
          </a:bodyPr>
          <a:lstStyle/>
          <a:p>
            <a:pPr algn="ctr"/>
            <a:r>
              <a:rPr lang="el-GR" sz="1400" dirty="0" smtClean="0"/>
              <a:t>Υπολογιστής με οθόνη </a:t>
            </a:r>
          </a:p>
          <a:p>
            <a:pPr algn="ctr"/>
            <a:r>
              <a:rPr lang="el-GR" sz="1400" dirty="0" smtClean="0"/>
              <a:t>αφής και διακόπτες  </a:t>
            </a:r>
            <a:endParaRPr lang="el-GR" sz="1400" dirty="0"/>
          </a:p>
        </p:txBody>
      </p:sp>
      <p:sp>
        <p:nvSpPr>
          <p:cNvPr id="12" name="TextBox 11"/>
          <p:cNvSpPr txBox="1"/>
          <p:nvPr/>
        </p:nvSpPr>
        <p:spPr>
          <a:xfrm>
            <a:off x="7112084" y="4788885"/>
            <a:ext cx="1040670" cy="307777"/>
          </a:xfrm>
          <a:prstGeom prst="rect">
            <a:avLst/>
          </a:prstGeom>
          <a:noFill/>
        </p:spPr>
        <p:txBody>
          <a:bodyPr wrap="none" rtlCol="0">
            <a:spAutoFit/>
          </a:bodyPr>
          <a:lstStyle/>
          <a:p>
            <a:r>
              <a:rPr lang="el-GR" sz="1400" dirty="0" smtClean="0"/>
              <a:t>Διακόπτες  </a:t>
            </a:r>
            <a:endParaRPr lang="el-GR" sz="1400" dirty="0"/>
          </a:p>
        </p:txBody>
      </p:sp>
      <p:pic>
        <p:nvPicPr>
          <p:cNvPr id="13" name="Picture 2" descr="eikones gia parousiash pecs 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677812"/>
            <a:ext cx="1524367" cy="114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ikones gia parousiash pecs 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1077" y="5102975"/>
            <a:ext cx="2419350" cy="18142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ikones gia parousiash pecs 0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7399" y="5102975"/>
            <a:ext cx="2046044" cy="15342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6"/>
          <p:cNvSpPr txBox="1">
            <a:spLocks noChangeArrowheads="1"/>
          </p:cNvSpPr>
          <p:nvPr/>
        </p:nvSpPr>
        <p:spPr bwMode="auto">
          <a:xfrm>
            <a:off x="1907208" y="2838201"/>
            <a:ext cx="1226426" cy="83099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200" dirty="0">
                <a:latin typeface="Croobie" pitchFamily="2" charset="0"/>
              </a:rPr>
              <a:t>Ώρα χαλάρωσης</a:t>
            </a:r>
          </a:p>
          <a:p>
            <a:r>
              <a:rPr lang="en-US" altLang="el-GR" sz="1200" dirty="0">
                <a:latin typeface="Croobie" pitchFamily="2" charset="0"/>
              </a:rPr>
              <a:t>Board </a:t>
            </a:r>
            <a:r>
              <a:rPr lang="el-GR" altLang="el-GR" sz="1200" dirty="0">
                <a:latin typeface="Croobie" pitchFamily="2" charset="0"/>
              </a:rPr>
              <a:t>με </a:t>
            </a:r>
          </a:p>
          <a:p>
            <a:r>
              <a:rPr lang="el-GR" altLang="el-GR" sz="1200" dirty="0">
                <a:latin typeface="Croobie" pitchFamily="2" charset="0"/>
              </a:rPr>
              <a:t>αισθητηριακά </a:t>
            </a:r>
          </a:p>
          <a:p>
            <a:r>
              <a:rPr lang="el-GR" altLang="el-GR" sz="1200" b="1" dirty="0">
                <a:latin typeface="Croobie" pitchFamily="2" charset="0"/>
              </a:rPr>
              <a:t>αντι</a:t>
            </a:r>
            <a:r>
              <a:rPr lang="el-GR" altLang="el-GR" sz="1200" dirty="0">
                <a:latin typeface="Croobie" pitchFamily="2" charset="0"/>
              </a:rPr>
              <a:t>κείμενα</a:t>
            </a:r>
            <a:endParaRPr lang="en-US" altLang="el-GR" sz="1200" dirty="0">
              <a:latin typeface="Croobie" pitchFamily="2" charset="0"/>
            </a:endParaRPr>
          </a:p>
        </p:txBody>
      </p:sp>
      <p:sp>
        <p:nvSpPr>
          <p:cNvPr id="17" name="Text Box 7"/>
          <p:cNvSpPr txBox="1">
            <a:spLocks noChangeArrowheads="1"/>
          </p:cNvSpPr>
          <p:nvPr/>
        </p:nvSpPr>
        <p:spPr bwMode="auto">
          <a:xfrm>
            <a:off x="248506" y="4150097"/>
            <a:ext cx="2057400" cy="1014412"/>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200" dirty="0">
                <a:latin typeface="Croobie" pitchFamily="2" charset="0"/>
              </a:rPr>
              <a:t>Ελεύθερες δραστηριότητες-</a:t>
            </a:r>
          </a:p>
          <a:p>
            <a:r>
              <a:rPr lang="el-GR" altLang="el-GR" sz="1200" dirty="0">
                <a:latin typeface="Croobie" pitchFamily="2" charset="0"/>
              </a:rPr>
              <a:t>κατασκευές-</a:t>
            </a:r>
          </a:p>
          <a:p>
            <a:r>
              <a:rPr lang="en-US" altLang="el-GR" sz="1200" dirty="0">
                <a:latin typeface="Croobie" pitchFamily="2" charset="0"/>
              </a:rPr>
              <a:t>Board </a:t>
            </a:r>
            <a:r>
              <a:rPr lang="el-GR" altLang="el-GR" sz="1200" dirty="0">
                <a:latin typeface="Croobie" pitchFamily="2" charset="0"/>
              </a:rPr>
              <a:t>με </a:t>
            </a:r>
          </a:p>
          <a:p>
            <a:r>
              <a:rPr lang="el-GR" altLang="el-GR" sz="1200" dirty="0">
                <a:latin typeface="Croobie" pitchFamily="2" charset="0"/>
              </a:rPr>
              <a:t>γραφικά μέσα-</a:t>
            </a:r>
          </a:p>
          <a:p>
            <a:r>
              <a:rPr lang="el-GR" altLang="el-GR" sz="1200" dirty="0">
                <a:latin typeface="Croobie" pitchFamily="2" charset="0"/>
              </a:rPr>
              <a:t>κατασκευαστικό υλικό</a:t>
            </a:r>
            <a:endParaRPr lang="en-US" altLang="el-GR" sz="1200" dirty="0">
              <a:latin typeface="Croobie" pitchFamily="2" charset="0"/>
            </a:endParaRPr>
          </a:p>
        </p:txBody>
      </p:sp>
      <p:sp>
        <p:nvSpPr>
          <p:cNvPr id="18" name="Text Box 8"/>
          <p:cNvSpPr txBox="1">
            <a:spLocks noChangeArrowheads="1"/>
          </p:cNvSpPr>
          <p:nvPr/>
        </p:nvSpPr>
        <p:spPr bwMode="auto">
          <a:xfrm>
            <a:off x="7622551" y="5685802"/>
            <a:ext cx="1379537" cy="64928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200">
                <a:latin typeface="Croobie" pitchFamily="2" charset="0"/>
              </a:rPr>
              <a:t>Ώρα διαλλείματος</a:t>
            </a:r>
          </a:p>
          <a:p>
            <a:r>
              <a:rPr lang="en-US" altLang="el-GR" sz="1200">
                <a:latin typeface="Croobie" pitchFamily="2" charset="0"/>
              </a:rPr>
              <a:t>Board </a:t>
            </a:r>
            <a:r>
              <a:rPr lang="el-GR" altLang="el-GR" sz="1200">
                <a:latin typeface="Croobie" pitchFamily="2" charset="0"/>
              </a:rPr>
              <a:t>με </a:t>
            </a:r>
          </a:p>
          <a:p>
            <a:r>
              <a:rPr lang="el-GR" altLang="el-GR" sz="1200">
                <a:latin typeface="Croobie" pitchFamily="2" charset="0"/>
              </a:rPr>
              <a:t>παιγνίδια αυλής</a:t>
            </a:r>
            <a:endParaRPr lang="en-US" altLang="el-GR" sz="1200">
              <a:latin typeface="Croobie" pitchFamily="2" charset="0"/>
            </a:endParaRPr>
          </a:p>
        </p:txBody>
      </p:sp>
      <p:pic>
        <p:nvPicPr>
          <p:cNvPr id="19" name="Picture 10" descr="eikones gia parousiash pecs 0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1741" y="5870120"/>
            <a:ext cx="1287747" cy="96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2697"/>
            <a:ext cx="7729728" cy="1188720"/>
          </a:xfrm>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3508943" y="1840880"/>
            <a:ext cx="7729728" cy="3101983"/>
          </a:xfrm>
        </p:spPr>
        <p:txBody>
          <a:bodyPr>
            <a:normAutofit/>
          </a:bodyPr>
          <a:lstStyle/>
          <a:p>
            <a:pPr marL="0" indent="0">
              <a:buNone/>
            </a:pPr>
            <a:r>
              <a:rPr lang="el-GR" sz="1400" dirty="0" smtClean="0"/>
              <a:t>Πολλά παιδιά μπορούν να μάθουν να παίζουν λειτουργικά με τα παιγνίδια, εάν έχουν μπροστά τους οπτικά και αναλυτικά τα βήματα για το πώς να παίξουν με ένα συγκεκριμένο παιγνίδι.</a:t>
            </a:r>
            <a:endParaRPr lang="en-US" sz="1400" dirty="0" smtClean="0"/>
          </a:p>
          <a:p>
            <a:pPr marL="0" indent="0">
              <a:buNone/>
            </a:pPr>
            <a:r>
              <a:rPr lang="el-GR" sz="1400" dirty="0" smtClean="0"/>
              <a:t>Μπορούμε επίσης να διδάξουμε στα παιδιά αυτά πώς να παίζουν με τους άλλους με αποδεκτό τρόπο,μέσω της μεθόδου των κοινωνικών ιστοριών.</a:t>
            </a:r>
          </a:p>
        </p:txBody>
      </p:sp>
      <p:sp>
        <p:nvSpPr>
          <p:cNvPr id="5" name="Rectangle 4"/>
          <p:cNvSpPr/>
          <p:nvPr/>
        </p:nvSpPr>
        <p:spPr>
          <a:xfrm>
            <a:off x="-46890" y="1754482"/>
            <a:ext cx="3832505" cy="923330"/>
          </a:xfrm>
          <a:prstGeom prst="rect">
            <a:avLst/>
          </a:prstGeom>
          <a:noFill/>
        </p:spPr>
        <p:txBody>
          <a:bodyPr wrap="square" lIns="91440" tIns="45720" rIns="91440" bIns="45720">
            <a:spAutoFit/>
          </a:bodyPr>
          <a:lstStyle/>
          <a:p>
            <a:pPr algn="ctr"/>
            <a:r>
              <a:rPr lang="el-GR" sz="5400" b="1" dirty="0" smtClean="0">
                <a:ln w="22225">
                  <a:solidFill>
                    <a:schemeClr val="accent2"/>
                  </a:solidFill>
                  <a:prstDash val="solid"/>
                </a:ln>
                <a:solidFill>
                  <a:srgbClr val="0070C0"/>
                </a:solidFill>
              </a:rPr>
              <a:t>ΑΛΗΘΕΙΑ</a:t>
            </a:r>
            <a:endParaRPr lang="en-US" sz="5400" b="1" cap="none" spc="0" dirty="0">
              <a:ln w="22225">
                <a:solidFill>
                  <a:schemeClr val="accent2"/>
                </a:solidFill>
                <a:prstDash val="solid"/>
              </a:ln>
              <a:solidFill>
                <a:srgbClr val="0070C0"/>
              </a:solidFill>
              <a:effectLst/>
            </a:endParaRPr>
          </a:p>
        </p:txBody>
      </p:sp>
      <p:pic>
        <p:nvPicPr>
          <p:cNvPr id="20" name="Picture 1" descr="PB250879"/>
          <p:cNvPicPr>
            <a:picLocks noChangeAspect="1" noChangeArrowheads="1"/>
          </p:cNvPicPr>
          <p:nvPr/>
        </p:nvPicPr>
        <p:blipFill>
          <a:blip r:embed="rId2" cstate="print"/>
          <a:srcRect/>
          <a:stretch>
            <a:fillRect/>
          </a:stretch>
        </p:blipFill>
        <p:spPr bwMode="auto">
          <a:xfrm>
            <a:off x="902677" y="3487616"/>
            <a:ext cx="3920572" cy="2743200"/>
          </a:xfrm>
          <a:prstGeom prst="rect">
            <a:avLst/>
          </a:prstGeom>
          <a:noFill/>
          <a:ln w="9525">
            <a:noFill/>
            <a:miter lim="800000"/>
            <a:headEnd/>
            <a:tailEnd/>
          </a:ln>
        </p:spPr>
      </p:pic>
      <p:sp>
        <p:nvSpPr>
          <p:cNvPr id="21" name="TextBox 20"/>
          <p:cNvSpPr txBox="1"/>
          <p:nvPr/>
        </p:nvSpPr>
        <p:spPr>
          <a:xfrm>
            <a:off x="1641223" y="3024542"/>
            <a:ext cx="2452466" cy="461665"/>
          </a:xfrm>
          <a:prstGeom prst="rect">
            <a:avLst/>
          </a:prstGeom>
          <a:noFill/>
        </p:spPr>
        <p:txBody>
          <a:bodyPr wrap="none" rtlCol="0">
            <a:spAutoFit/>
          </a:bodyPr>
          <a:lstStyle/>
          <a:p>
            <a:pPr algn="ctr"/>
            <a:r>
              <a:rPr lang="el-GR" sz="1200" b="1" dirty="0" smtClean="0">
                <a:solidFill>
                  <a:schemeClr val="accent6"/>
                </a:solidFill>
              </a:rPr>
              <a:t>Ανάλυση έργου/ </a:t>
            </a:r>
            <a:endParaRPr lang="en-US" sz="1200" b="1" dirty="0" smtClean="0">
              <a:solidFill>
                <a:schemeClr val="accent6"/>
              </a:solidFill>
            </a:endParaRPr>
          </a:p>
          <a:p>
            <a:pPr algn="ctr"/>
            <a:r>
              <a:rPr lang="el-GR" sz="1200" b="1" dirty="0" smtClean="0">
                <a:solidFill>
                  <a:schemeClr val="accent6"/>
                </a:solidFill>
              </a:rPr>
              <a:t>Δόμηση μέσα στη δραστηριότητα</a:t>
            </a:r>
            <a:endParaRPr lang="el-GR" sz="1200" b="1" dirty="0">
              <a:solidFill>
                <a:schemeClr val="accent6"/>
              </a:solidFill>
            </a:endParaRPr>
          </a:p>
        </p:txBody>
      </p:sp>
      <p:pic>
        <p:nvPicPr>
          <p:cNvPr id="3074" name="Picture 2" descr="social stories - playing with my friends | Social stor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21" y="3255374"/>
            <a:ext cx="2266950" cy="304800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304289" y="4032721"/>
            <a:ext cx="1428404" cy="276999"/>
          </a:xfrm>
          <a:prstGeom prst="rect">
            <a:avLst/>
          </a:prstGeom>
          <a:noFill/>
        </p:spPr>
        <p:txBody>
          <a:bodyPr wrap="none" rtlCol="0">
            <a:spAutoFit/>
          </a:bodyPr>
          <a:lstStyle/>
          <a:p>
            <a:pPr algn="ctr"/>
            <a:r>
              <a:rPr lang="el-GR" sz="1200" b="1" dirty="0" smtClean="0">
                <a:solidFill>
                  <a:schemeClr val="accent6"/>
                </a:solidFill>
              </a:rPr>
              <a:t>Κοινωνική ιστορία</a:t>
            </a:r>
            <a:endParaRPr lang="el-GR" sz="1200" b="1" dirty="0">
              <a:solidFill>
                <a:schemeClr val="accent6"/>
              </a:solidFill>
            </a:endParaRPr>
          </a:p>
        </p:txBody>
      </p:sp>
    </p:spTree>
    <p:extLst>
      <p:ext uri="{BB962C8B-B14F-4D97-AF65-F5344CB8AC3E}">
        <p14:creationId xmlns:p14="http://schemas.microsoft.com/office/powerpoint/2010/main" val="12412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2231136" y="2490900"/>
            <a:ext cx="7729728" cy="3101983"/>
          </a:xfrm>
        </p:spPr>
        <p:txBody>
          <a:bodyPr>
            <a:normAutofit/>
          </a:bodyPr>
          <a:lstStyle/>
          <a:p>
            <a:pPr marL="0" indent="0" algn="ctr">
              <a:buNone/>
            </a:pPr>
            <a:r>
              <a:rPr lang="el-GR" sz="2400" dirty="0" smtClean="0"/>
              <a:t>Τα </a:t>
            </a:r>
            <a:r>
              <a:rPr lang="el-GR" sz="2400" dirty="0"/>
              <a:t>άτομα με αυτισμό προτιμούν την κοινωνική </a:t>
            </a:r>
            <a:r>
              <a:rPr lang="el-GR" sz="2400" dirty="0" smtClean="0"/>
              <a:t>απομόνωση.</a:t>
            </a:r>
            <a:endParaRPr lang="en-US" sz="2400" dirty="0"/>
          </a:p>
        </p:txBody>
      </p:sp>
      <p:sp>
        <p:nvSpPr>
          <p:cNvPr id="4" name="Rectangle 3"/>
          <p:cNvSpPr/>
          <p:nvPr/>
        </p:nvSpPr>
        <p:spPr>
          <a:xfrm rot="756193">
            <a:off x="7698586" y="1660437"/>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2023241" y="4176336"/>
            <a:ext cx="8145517" cy="2246769"/>
          </a:xfrm>
          <a:prstGeom prst="rect">
            <a:avLst/>
          </a:prstGeom>
        </p:spPr>
        <p:txBody>
          <a:bodyPr wrap="square">
            <a:spAutoFit/>
          </a:bodyPr>
          <a:lstStyle/>
          <a:p>
            <a:r>
              <a:rPr lang="el-GR" sz="2000" dirty="0">
                <a:solidFill>
                  <a:srgbClr val="0070C0"/>
                </a:solidFill>
                <a:latin typeface="Roboto"/>
              </a:rPr>
              <a:t>Τα άτομα με αυτισμό θέλουν να κάνουν φίλους, αλλά δεν ξέρουν τον τρόπο για την δημιουργία και την ανάπτυξη ενός φιλικού δεσμού. Λ</a:t>
            </a:r>
            <a:r>
              <a:rPr lang="el-GR" sz="2000" dirty="0" smtClean="0">
                <a:solidFill>
                  <a:srgbClr val="0070C0"/>
                </a:solidFill>
                <a:latin typeface="Roboto"/>
              </a:rPr>
              <a:t>όγω </a:t>
            </a:r>
            <a:r>
              <a:rPr lang="el-GR" sz="2000" dirty="0">
                <a:solidFill>
                  <a:srgbClr val="0070C0"/>
                </a:solidFill>
                <a:latin typeface="Roboto"/>
              </a:rPr>
              <a:t>των δυσκολιών τους στην κοινωνική επικοινωνία και αλληλεπίδραση δεν μπορούν να εκφράσουν και να πραγματοποιήσουν αυτή τους την </a:t>
            </a:r>
            <a:r>
              <a:rPr lang="el-GR" sz="2000" dirty="0" smtClean="0">
                <a:solidFill>
                  <a:srgbClr val="0070C0"/>
                </a:solidFill>
                <a:latin typeface="Roboto"/>
              </a:rPr>
              <a:t>επιθυμία.</a:t>
            </a:r>
          </a:p>
          <a:p>
            <a:endParaRPr lang="el-GR" sz="2000" dirty="0" smtClean="0">
              <a:solidFill>
                <a:srgbClr val="0070C0"/>
              </a:solidFill>
              <a:latin typeface="Roboto"/>
            </a:endParaRPr>
          </a:p>
          <a:p>
            <a:r>
              <a:rPr lang="el-GR" sz="2000" dirty="0" smtClean="0">
                <a:solidFill>
                  <a:srgbClr val="0070C0"/>
                </a:solidFill>
              </a:rPr>
              <a:t>(</a:t>
            </a:r>
            <a:r>
              <a:rPr lang="en-US" sz="2000" dirty="0">
                <a:solidFill>
                  <a:srgbClr val="0070C0"/>
                </a:solidFill>
              </a:rPr>
              <a:t>https://paidagogiko.gr/blog/8-mythoi-kai-alitheies-gia-ton-aftismo</a:t>
            </a:r>
            <a:r>
              <a:rPr lang="el-GR" sz="2000" dirty="0">
                <a:solidFill>
                  <a:srgbClr val="0070C0"/>
                </a:solidFill>
              </a:rPr>
              <a:t>)</a:t>
            </a:r>
            <a:endParaRPr lang="en-US" sz="2000" dirty="0">
              <a:solidFill>
                <a:srgbClr val="0070C0"/>
              </a:solidFill>
            </a:endParaRPr>
          </a:p>
        </p:txBody>
      </p:sp>
      <p:sp>
        <p:nvSpPr>
          <p:cNvPr id="6" name="Rectangle 5"/>
          <p:cNvSpPr/>
          <p:nvPr/>
        </p:nvSpPr>
        <p:spPr>
          <a:xfrm>
            <a:off x="270812" y="2744343"/>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42191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4083370" y="2326778"/>
            <a:ext cx="7729728" cy="3101983"/>
          </a:xfrm>
        </p:spPr>
        <p:txBody>
          <a:bodyPr>
            <a:normAutofit/>
          </a:bodyPr>
          <a:lstStyle/>
          <a:p>
            <a:pPr marL="0" indent="0" algn="ctr">
              <a:buNone/>
            </a:pPr>
            <a:r>
              <a:rPr lang="el-GR" sz="1400" dirty="0" smtClean="0"/>
              <a:t>Τα </a:t>
            </a:r>
            <a:r>
              <a:rPr lang="el-GR" sz="1400" dirty="0"/>
              <a:t>άτομα με </a:t>
            </a:r>
            <a:r>
              <a:rPr lang="el-GR" sz="1400" dirty="0" smtClean="0"/>
              <a:t>αυτισμό συχνά αποτυγχάνουν σε θέματα κοινωνικών δεξιοτήτων.Συχνά πλησιάζουν τους άλλους με τον λάθος τρόπο. Μπορούν όμως να διδαχθούν τρόπους για να κάνουν φίλους, μέσω κοινωνικών ιστοριών και δοκιμών μαζί με τη βοήθεια των δασκάλων τους.</a:t>
            </a:r>
            <a:endParaRPr lang="en-US" sz="1400" dirty="0"/>
          </a:p>
        </p:txBody>
      </p:sp>
      <p:sp>
        <p:nvSpPr>
          <p:cNvPr id="6" name="Rectangle 5"/>
          <p:cNvSpPr/>
          <p:nvPr/>
        </p:nvSpPr>
        <p:spPr>
          <a:xfrm>
            <a:off x="211021" y="2345761"/>
            <a:ext cx="3861782" cy="923330"/>
          </a:xfrm>
          <a:prstGeom prst="rect">
            <a:avLst/>
          </a:prstGeom>
          <a:noFill/>
        </p:spPr>
        <p:txBody>
          <a:bodyPr wrap="square" lIns="91440" tIns="45720" rIns="91440" bIns="45720">
            <a:spAutoFit/>
          </a:bodyPr>
          <a:lstStyle/>
          <a:p>
            <a:pPr algn="ctr"/>
            <a:r>
              <a:rPr lang="el-GR" sz="5400" b="1" dirty="0" smtClean="0">
                <a:ln w="22225">
                  <a:solidFill>
                    <a:schemeClr val="accent2"/>
                  </a:solidFill>
                  <a:prstDash val="solid"/>
                </a:ln>
                <a:solidFill>
                  <a:srgbClr val="0070C0"/>
                </a:solidFill>
              </a:rPr>
              <a:t>ΑΛΗΘΕΙΑ</a:t>
            </a:r>
            <a:endParaRPr lang="en-US" sz="5400" b="1" cap="none" spc="0" dirty="0">
              <a:ln w="22225">
                <a:solidFill>
                  <a:schemeClr val="accent2"/>
                </a:solidFill>
                <a:prstDash val="solid"/>
              </a:ln>
              <a:solidFill>
                <a:srgbClr val="0070C0"/>
              </a:solidFill>
              <a:effectLst/>
            </a:endParaRPr>
          </a:p>
        </p:txBody>
      </p:sp>
      <p:pic>
        <p:nvPicPr>
          <p:cNvPr id="6146" name="Picture 2" descr="Visual Social Story Packet for Children with Autism: Friendsh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928" y="3269091"/>
            <a:ext cx="2583627" cy="33620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isual Social Story Packet for Children with Autism: Friendship 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836" y="3269091"/>
            <a:ext cx="25622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king Friends Interactive Storyboard [for Autism] | Making Friend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837" y="3297369"/>
            <a:ext cx="29718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75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2231136" y="2350828"/>
            <a:ext cx="7729728" cy="3101983"/>
          </a:xfrm>
        </p:spPr>
        <p:txBody>
          <a:bodyPr>
            <a:normAutofit/>
          </a:bodyPr>
          <a:lstStyle/>
          <a:p>
            <a:pPr marL="0" indent="0" algn="ctr">
              <a:buNone/>
            </a:pPr>
            <a:r>
              <a:rPr lang="el-GR" sz="2400" dirty="0"/>
              <a:t> Ένα άτομο με αυτισμό μπορεί να εκπαιδευτεί καλύτερα εάν είναι </a:t>
            </a:r>
            <a:r>
              <a:rPr lang="el-GR" sz="2400" dirty="0" smtClean="0"/>
              <a:t>απομονω­μένο</a:t>
            </a:r>
            <a:r>
              <a:rPr lang="en-US" sz="2400" dirty="0" smtClean="0"/>
              <a:t>.</a:t>
            </a:r>
            <a:endParaRPr lang="en-US" sz="2400" dirty="0"/>
          </a:p>
        </p:txBody>
      </p:sp>
      <p:sp>
        <p:nvSpPr>
          <p:cNvPr id="4" name="Rectangle 3"/>
          <p:cNvSpPr/>
          <p:nvPr/>
        </p:nvSpPr>
        <p:spPr>
          <a:xfrm rot="756193">
            <a:off x="7952915" y="1491693"/>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2385848" y="4292015"/>
            <a:ext cx="7756634" cy="2668616"/>
          </a:xfrm>
          <a:prstGeom prst="rect">
            <a:avLst/>
          </a:prstGeom>
        </p:spPr>
        <p:txBody>
          <a:bodyPr wrap="square">
            <a:spAutoFit/>
          </a:bodyPr>
          <a:lstStyle/>
          <a:p>
            <a:pPr>
              <a:lnSpc>
                <a:spcPct val="107000"/>
              </a:lnSpc>
              <a:spcAft>
                <a:spcPts val="800"/>
              </a:spcAft>
            </a:pPr>
            <a:r>
              <a:rPr lang="el-GR"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Τα </a:t>
            </a:r>
            <a:r>
              <a:rPr lang="el-GR"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εκπαιδευτικά προγράμματα που απευθύνονται σε άτομα που βρίσκο­νται στο φάσμα πρέπει να είναι εξατομικευμένα στον σχεδιασμό και στην παρέμβα­ση ατομικά και ομαδικά. Πρέπει να εξασφαλίζεται πάντα η δυνατότητα της ένταξης στο κοινωνικό σύνολο και η ένταξη σε σχολική δομή ανάλογη των ικανοτήτων </a:t>
            </a:r>
            <a:r>
              <a:rPr lang="el-GR"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του</a:t>
            </a:r>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2000" dirty="0" smtClean="0">
                <a:solidFill>
                  <a:srgbClr val="0070C0"/>
                </a:solidFill>
              </a:rPr>
              <a:t>(</a:t>
            </a:r>
            <a:r>
              <a:rPr lang="en-US" sz="2000" dirty="0">
                <a:solidFill>
                  <a:srgbClr val="0070C0"/>
                </a:solidFill>
              </a:rPr>
              <a:t>https://www.noesi.gr/book/arthro-mythoi-kai-alitheies-gia-ton-aytismo</a:t>
            </a:r>
            <a:r>
              <a:rPr lang="el-GR" sz="2000" dirty="0">
                <a:solidFill>
                  <a:srgbClr val="0070C0"/>
                </a:solidFill>
              </a:rPr>
              <a:t>)</a:t>
            </a:r>
            <a:endParaRPr lang="en-US" sz="2000" dirty="0">
              <a:solidFill>
                <a:srgbClr val="0070C0"/>
              </a:solidFill>
            </a:endParaRPr>
          </a:p>
          <a:p>
            <a:pP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13893" y="2651673"/>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1684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4082"/>
            <a:ext cx="7729728" cy="1188720"/>
          </a:xfrm>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4259215" y="1459880"/>
            <a:ext cx="7729728" cy="3101983"/>
          </a:xfrm>
        </p:spPr>
        <p:txBody>
          <a:bodyPr>
            <a:normAutofit/>
          </a:bodyPr>
          <a:lstStyle/>
          <a:p>
            <a:pPr marL="0" indent="0" algn="ctr">
              <a:buNone/>
            </a:pPr>
            <a:r>
              <a:rPr lang="el-GR" sz="1400" dirty="0"/>
              <a:t> Ένα άτομο με αυτισμό </a:t>
            </a:r>
            <a:r>
              <a:rPr lang="el-GR" sz="1400" dirty="0" smtClean="0"/>
              <a:t>εκπαιδεύεται αποτελεσματικότερα μέσα από την εξατομικευμένη εργασία (</a:t>
            </a:r>
            <a:r>
              <a:rPr lang="en-US" sz="1400" dirty="0" smtClean="0"/>
              <a:t>one-to one lesson). </a:t>
            </a:r>
            <a:r>
              <a:rPr lang="el-GR" sz="1400" dirty="0" smtClean="0"/>
              <a:t>Μπορεί όμως, </a:t>
            </a:r>
            <a:r>
              <a:rPr lang="el-GR" sz="1600" b="1" dirty="0" smtClean="0"/>
              <a:t>με σωστή διαφοροποίηση μαθήματος</a:t>
            </a:r>
            <a:r>
              <a:rPr lang="el-GR" sz="1400" dirty="0" smtClean="0"/>
              <a:t>, να μάθει και μέσα από την ομαδική διδασκαλία.</a:t>
            </a:r>
            <a:endParaRPr lang="en-US" sz="1400" dirty="0"/>
          </a:p>
        </p:txBody>
      </p:sp>
      <p:sp>
        <p:nvSpPr>
          <p:cNvPr id="6" name="Rectangle 5"/>
          <p:cNvSpPr/>
          <p:nvPr/>
        </p:nvSpPr>
        <p:spPr>
          <a:xfrm>
            <a:off x="304807" y="1420758"/>
            <a:ext cx="3576617" cy="830997"/>
          </a:xfrm>
          <a:prstGeom prst="rect">
            <a:avLst/>
          </a:prstGeom>
          <a:noFill/>
        </p:spPr>
        <p:txBody>
          <a:bodyPr wrap="square" lIns="91440" tIns="45720" rIns="91440" bIns="45720">
            <a:spAutoFit/>
          </a:bodyPr>
          <a:lstStyle/>
          <a:p>
            <a:pPr algn="ctr"/>
            <a:r>
              <a:rPr lang="el-GR" sz="4800" b="1" dirty="0" smtClean="0">
                <a:ln w="22225">
                  <a:solidFill>
                    <a:schemeClr val="accent2"/>
                  </a:solidFill>
                  <a:prstDash val="solid"/>
                </a:ln>
                <a:solidFill>
                  <a:srgbClr val="0070C0"/>
                </a:solidFill>
              </a:rPr>
              <a:t>ΑΛΗΘΕΙΑ</a:t>
            </a:r>
            <a:endParaRPr lang="en-US" sz="4800" b="1" cap="none" spc="0" dirty="0">
              <a:ln w="22225">
                <a:solidFill>
                  <a:schemeClr val="accent2"/>
                </a:solidFill>
                <a:prstDash val="solid"/>
              </a:ln>
              <a:solidFill>
                <a:srgbClr val="0070C0"/>
              </a:solidFill>
              <a:effectLst/>
            </a:endParaRPr>
          </a:p>
        </p:txBody>
      </p:sp>
      <p:sp>
        <p:nvSpPr>
          <p:cNvPr id="7" name="TextBox 6"/>
          <p:cNvSpPr txBox="1"/>
          <p:nvPr/>
        </p:nvSpPr>
        <p:spPr>
          <a:xfrm>
            <a:off x="422034" y="2379793"/>
            <a:ext cx="4092915" cy="738664"/>
          </a:xfrm>
          <a:prstGeom prst="rect">
            <a:avLst/>
          </a:prstGeom>
          <a:noFill/>
        </p:spPr>
        <p:txBody>
          <a:bodyPr wrap="none" rtlCol="0">
            <a:spAutoFit/>
          </a:bodyPr>
          <a:lstStyle/>
          <a:p>
            <a:r>
              <a:rPr lang="el-GR" dirty="0" smtClean="0"/>
              <a:t>Τί μπορεί να αφορά η διαφοροποίηση....</a:t>
            </a:r>
          </a:p>
          <a:p>
            <a:r>
              <a:rPr lang="el-GR" sz="2400" b="1" i="1" dirty="0" smtClean="0"/>
              <a:t>Την οργάνωση της τάξης...</a:t>
            </a:r>
            <a:endParaRPr lang="el-GR" sz="2400" b="1" i="1" dirty="0"/>
          </a:p>
        </p:txBody>
      </p:sp>
      <p:pic>
        <p:nvPicPr>
          <p:cNvPr id="20" name="Picture 10" descr="PB230807"/>
          <p:cNvPicPr>
            <a:picLocks noChangeAspect="1" noChangeArrowheads="1"/>
          </p:cNvPicPr>
          <p:nvPr/>
        </p:nvPicPr>
        <p:blipFill>
          <a:blip r:embed="rId2" cstate="print"/>
          <a:srcRect/>
          <a:stretch>
            <a:fillRect/>
          </a:stretch>
        </p:blipFill>
        <p:spPr bwMode="auto">
          <a:xfrm>
            <a:off x="9407742" y="4794733"/>
            <a:ext cx="2467850" cy="1800000"/>
          </a:xfrm>
          <a:prstGeom prst="rect">
            <a:avLst/>
          </a:prstGeom>
          <a:noFill/>
          <a:ln w="9525">
            <a:noFill/>
            <a:miter lim="800000"/>
            <a:headEnd/>
            <a:tailEnd/>
          </a:ln>
        </p:spPr>
      </p:pic>
      <p:pic>
        <p:nvPicPr>
          <p:cNvPr id="21" name="Picture 5" descr="PB230781"/>
          <p:cNvPicPr>
            <a:picLocks noChangeAspect="1" noChangeArrowheads="1"/>
          </p:cNvPicPr>
          <p:nvPr/>
        </p:nvPicPr>
        <p:blipFill>
          <a:blip r:embed="rId3" cstate="print"/>
          <a:srcRect/>
          <a:stretch>
            <a:fillRect/>
          </a:stretch>
        </p:blipFill>
        <p:spPr bwMode="auto">
          <a:xfrm>
            <a:off x="4418692" y="2526315"/>
            <a:ext cx="2205750" cy="1800000"/>
          </a:xfrm>
          <a:prstGeom prst="rect">
            <a:avLst/>
          </a:prstGeom>
          <a:noFill/>
          <a:ln w="9525">
            <a:noFill/>
            <a:miter lim="800000"/>
            <a:headEnd/>
            <a:tailEnd/>
          </a:ln>
        </p:spPr>
      </p:pic>
      <p:pic>
        <p:nvPicPr>
          <p:cNvPr id="22" name="Picture 3" descr="PB230782"/>
          <p:cNvPicPr>
            <a:picLocks noChangeAspect="1" noChangeArrowheads="1"/>
          </p:cNvPicPr>
          <p:nvPr/>
        </p:nvPicPr>
        <p:blipFill>
          <a:blip r:embed="rId4" cstate="print"/>
          <a:srcRect/>
          <a:stretch>
            <a:fillRect/>
          </a:stretch>
        </p:blipFill>
        <p:spPr bwMode="auto">
          <a:xfrm>
            <a:off x="4378542" y="4823533"/>
            <a:ext cx="2168000" cy="1800000"/>
          </a:xfrm>
          <a:prstGeom prst="rect">
            <a:avLst/>
          </a:prstGeom>
          <a:noFill/>
          <a:ln w="9525">
            <a:noFill/>
            <a:miter lim="800000"/>
            <a:headEnd/>
            <a:tailEnd/>
          </a:ln>
        </p:spPr>
      </p:pic>
      <p:pic>
        <p:nvPicPr>
          <p:cNvPr id="23" name="Picture 6" descr="PB230779"/>
          <p:cNvPicPr>
            <a:picLocks noChangeAspect="1" noChangeArrowheads="1"/>
          </p:cNvPicPr>
          <p:nvPr/>
        </p:nvPicPr>
        <p:blipFill>
          <a:blip r:embed="rId5" cstate="print"/>
          <a:srcRect/>
          <a:stretch>
            <a:fillRect/>
          </a:stretch>
        </p:blipFill>
        <p:spPr bwMode="auto">
          <a:xfrm>
            <a:off x="6816942" y="4823533"/>
            <a:ext cx="2374100" cy="1800000"/>
          </a:xfrm>
          <a:prstGeom prst="rect">
            <a:avLst/>
          </a:prstGeom>
          <a:noFill/>
          <a:ln w="9525">
            <a:noFill/>
            <a:miter lim="800000"/>
            <a:headEnd/>
            <a:tailEnd/>
          </a:ln>
        </p:spPr>
      </p:pic>
      <p:pic>
        <p:nvPicPr>
          <p:cNvPr id="24" name="Picture 7" descr="PB230784"/>
          <p:cNvPicPr>
            <a:picLocks noChangeAspect="1" noChangeArrowheads="1"/>
          </p:cNvPicPr>
          <p:nvPr/>
        </p:nvPicPr>
        <p:blipFill>
          <a:blip r:embed="rId6" cstate="print"/>
          <a:srcRect/>
          <a:stretch>
            <a:fillRect/>
          </a:stretch>
        </p:blipFill>
        <p:spPr bwMode="auto">
          <a:xfrm>
            <a:off x="6857092" y="2555115"/>
            <a:ext cx="2214550" cy="1800000"/>
          </a:xfrm>
          <a:prstGeom prst="rect">
            <a:avLst/>
          </a:prstGeom>
          <a:noFill/>
          <a:ln w="9525">
            <a:noFill/>
            <a:miter lim="800000"/>
            <a:headEnd/>
            <a:tailEnd/>
          </a:ln>
        </p:spPr>
      </p:pic>
      <p:pic>
        <p:nvPicPr>
          <p:cNvPr id="25" name="Picture 9" descr="PB230786"/>
          <p:cNvPicPr>
            <a:picLocks noChangeAspect="1" noChangeArrowheads="1"/>
          </p:cNvPicPr>
          <p:nvPr/>
        </p:nvPicPr>
        <p:blipFill>
          <a:blip r:embed="rId7" cstate="print"/>
          <a:srcRect/>
          <a:stretch>
            <a:fillRect/>
          </a:stretch>
        </p:blipFill>
        <p:spPr bwMode="auto">
          <a:xfrm>
            <a:off x="9407742" y="2555115"/>
            <a:ext cx="2478550" cy="1800000"/>
          </a:xfrm>
          <a:prstGeom prst="rect">
            <a:avLst/>
          </a:prstGeom>
          <a:noFill/>
          <a:ln w="9525">
            <a:noFill/>
            <a:miter lim="800000"/>
            <a:headEnd/>
            <a:tailEnd/>
          </a:ln>
        </p:spPr>
      </p:pic>
      <p:sp>
        <p:nvSpPr>
          <p:cNvPr id="26" name="Rectangle 25"/>
          <p:cNvSpPr/>
          <p:nvPr/>
        </p:nvSpPr>
        <p:spPr>
          <a:xfrm>
            <a:off x="4378542" y="4349254"/>
            <a:ext cx="2140330" cy="253916"/>
          </a:xfrm>
          <a:prstGeom prst="rect">
            <a:avLst/>
          </a:prstGeom>
        </p:spPr>
        <p:txBody>
          <a:bodyPr wrap="none">
            <a:spAutoFit/>
          </a:bodyPr>
          <a:lstStyle/>
          <a:p>
            <a:r>
              <a:rPr lang="el-GR" sz="1050" dirty="0" smtClean="0"/>
              <a:t> Περιοχή παιγνιδιού/ χαλάρωσης</a:t>
            </a:r>
            <a:endParaRPr lang="el-GR" sz="1050" dirty="0"/>
          </a:p>
        </p:txBody>
      </p:sp>
      <p:sp>
        <p:nvSpPr>
          <p:cNvPr id="27" name="Rectangle 26"/>
          <p:cNvSpPr/>
          <p:nvPr/>
        </p:nvSpPr>
        <p:spPr>
          <a:xfrm>
            <a:off x="6886412" y="4349254"/>
            <a:ext cx="2098651" cy="415498"/>
          </a:xfrm>
          <a:prstGeom prst="rect">
            <a:avLst/>
          </a:prstGeom>
        </p:spPr>
        <p:txBody>
          <a:bodyPr wrap="none">
            <a:spAutoFit/>
          </a:bodyPr>
          <a:lstStyle/>
          <a:p>
            <a:r>
              <a:rPr lang="el-GR" sz="1050" dirty="0" smtClean="0"/>
              <a:t> Περιοχή ανεξάρτητης εργασίας/</a:t>
            </a:r>
          </a:p>
          <a:p>
            <a:r>
              <a:rPr lang="el-GR" sz="1050" dirty="0" smtClean="0"/>
              <a:t> χάντρες</a:t>
            </a:r>
            <a:endParaRPr lang="el-GR" sz="1050" dirty="0"/>
          </a:p>
        </p:txBody>
      </p:sp>
      <p:sp>
        <p:nvSpPr>
          <p:cNvPr id="28" name="Rectangle 27"/>
          <p:cNvSpPr/>
          <p:nvPr/>
        </p:nvSpPr>
        <p:spPr>
          <a:xfrm>
            <a:off x="9394282" y="4349254"/>
            <a:ext cx="2098651" cy="415498"/>
          </a:xfrm>
          <a:prstGeom prst="rect">
            <a:avLst/>
          </a:prstGeom>
        </p:spPr>
        <p:txBody>
          <a:bodyPr wrap="square">
            <a:spAutoFit/>
          </a:bodyPr>
          <a:lstStyle/>
          <a:p>
            <a:r>
              <a:rPr lang="el-GR" sz="1050" dirty="0" smtClean="0"/>
              <a:t> Περιοχή ανεξάρτητης εργασίας/</a:t>
            </a:r>
          </a:p>
          <a:p>
            <a:r>
              <a:rPr lang="el-GR" sz="1050" dirty="0" smtClean="0"/>
              <a:t> ταξινόμηση</a:t>
            </a:r>
            <a:endParaRPr lang="el-GR" sz="1050" dirty="0"/>
          </a:p>
        </p:txBody>
      </p:sp>
      <p:sp>
        <p:nvSpPr>
          <p:cNvPr id="29" name="Rectangle 28"/>
          <p:cNvSpPr/>
          <p:nvPr/>
        </p:nvSpPr>
        <p:spPr>
          <a:xfrm>
            <a:off x="4378542" y="6621664"/>
            <a:ext cx="1475084" cy="253916"/>
          </a:xfrm>
          <a:prstGeom prst="rect">
            <a:avLst/>
          </a:prstGeom>
        </p:spPr>
        <p:txBody>
          <a:bodyPr wrap="none">
            <a:spAutoFit/>
          </a:bodyPr>
          <a:lstStyle/>
          <a:p>
            <a:r>
              <a:rPr lang="el-GR" sz="1050" dirty="0" smtClean="0"/>
              <a:t> Περιοχή  υπολογιστή</a:t>
            </a:r>
            <a:endParaRPr lang="el-GR" sz="1050" dirty="0"/>
          </a:p>
        </p:txBody>
      </p:sp>
      <p:sp>
        <p:nvSpPr>
          <p:cNvPr id="30" name="Rectangle 29"/>
          <p:cNvSpPr/>
          <p:nvPr/>
        </p:nvSpPr>
        <p:spPr>
          <a:xfrm>
            <a:off x="6806718" y="6635257"/>
            <a:ext cx="696024" cy="253916"/>
          </a:xfrm>
          <a:prstGeom prst="rect">
            <a:avLst/>
          </a:prstGeom>
        </p:spPr>
        <p:txBody>
          <a:bodyPr wrap="none">
            <a:spAutoFit/>
          </a:bodyPr>
          <a:lstStyle/>
          <a:p>
            <a:r>
              <a:rPr lang="el-GR" sz="1050" dirty="0" smtClean="0"/>
              <a:t> Κύκλος </a:t>
            </a:r>
            <a:endParaRPr lang="el-GR" sz="1050" dirty="0"/>
          </a:p>
        </p:txBody>
      </p:sp>
      <p:sp>
        <p:nvSpPr>
          <p:cNvPr id="31" name="Rectangle 30"/>
          <p:cNvSpPr/>
          <p:nvPr/>
        </p:nvSpPr>
        <p:spPr>
          <a:xfrm>
            <a:off x="9488604" y="6621664"/>
            <a:ext cx="1290738" cy="253916"/>
          </a:xfrm>
          <a:prstGeom prst="rect">
            <a:avLst/>
          </a:prstGeom>
        </p:spPr>
        <p:txBody>
          <a:bodyPr wrap="none">
            <a:spAutoFit/>
          </a:bodyPr>
          <a:lstStyle/>
          <a:p>
            <a:r>
              <a:rPr lang="el-GR" sz="1050" dirty="0" smtClean="0"/>
              <a:t> Περιοχή φαγητού </a:t>
            </a:r>
            <a:endParaRPr lang="el-GR" sz="1050" dirty="0"/>
          </a:p>
        </p:txBody>
      </p:sp>
    </p:spTree>
    <p:extLst>
      <p:ext uri="{BB962C8B-B14F-4D97-AF65-F5344CB8AC3E}">
        <p14:creationId xmlns:p14="http://schemas.microsoft.com/office/powerpoint/2010/main" val="389234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a:t>
            </a:r>
            <a:r>
              <a:rPr lang="el-GR" dirty="0" smtClean="0"/>
              <a:t>αληθειες</a:t>
            </a:r>
            <a:r>
              <a:rPr lang="el-GR" dirty="0"/>
              <a:t/>
            </a:r>
            <a:br>
              <a:rPr lang="el-GR" dirty="0"/>
            </a:br>
            <a:r>
              <a:rPr lang="el-GR" dirty="0"/>
              <a:t>για τον αυτισμο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l-GR" sz="2200" b="1" dirty="0" smtClean="0"/>
              <a:t>Εισαγωγικό σημείωμα</a:t>
            </a:r>
          </a:p>
          <a:p>
            <a:r>
              <a:rPr lang="el-GR" sz="2100" dirty="0"/>
              <a:t>Η Παγκόσμια Ημέρα Αυτισμού (World Autism Awareness Day) καθιερώθηκε με απόφαση της γενικής συνέλευσης του ΟΗΕ (Ψήφισμα 62/139) στις 18 </a:t>
            </a:r>
            <a:r>
              <a:rPr lang="el-GR" sz="2100" dirty="0" smtClean="0"/>
              <a:t>Δεκεμβρίου 2007 </a:t>
            </a:r>
            <a:r>
              <a:rPr lang="el-GR" sz="2100" dirty="0"/>
              <a:t>και διεξάγεται κάθε χρόνο στις </a:t>
            </a:r>
            <a:r>
              <a:rPr lang="el-GR" sz="3600" dirty="0">
                <a:hlinkClick r:id="rId2"/>
              </a:rPr>
              <a:t>2</a:t>
            </a:r>
            <a:r>
              <a:rPr lang="el-GR" sz="2600" dirty="0">
                <a:hlinkClick r:id="rId2"/>
              </a:rPr>
              <a:t> Απριλίου</a:t>
            </a:r>
            <a:r>
              <a:rPr lang="el-GR" sz="2100" dirty="0"/>
              <a:t>, αρχής γενομένης από το 2008</a:t>
            </a:r>
            <a:r>
              <a:rPr lang="el-GR" sz="2100" dirty="0" smtClean="0"/>
              <a:t>.</a:t>
            </a:r>
          </a:p>
          <a:p>
            <a:endParaRPr lang="el-GR" sz="2100" dirty="0" smtClean="0"/>
          </a:p>
          <a:p>
            <a:r>
              <a:rPr lang="el-GR" sz="2100" b="1" dirty="0" smtClean="0"/>
              <a:t>Σκοπός</a:t>
            </a:r>
            <a:r>
              <a:rPr lang="el-GR" sz="2100" dirty="0" smtClean="0"/>
              <a:t> </a:t>
            </a:r>
            <a:r>
              <a:rPr lang="el-GR" sz="2100" dirty="0"/>
              <a:t>της είναι να ενημερώσει την παγκόσμια κοινή γνώμη για τον αυτισμό και τα βήματα που πρέπει να γίνουν για την ομαλή ένταξη των αυτιστικών ατόμων στην κοινωνία.</a:t>
            </a:r>
            <a:br>
              <a:rPr lang="el-GR" sz="2100" dirty="0"/>
            </a:br>
            <a:endParaRPr lang="el-GR" sz="2100" dirty="0" smtClean="0"/>
          </a:p>
          <a:p>
            <a:pPr>
              <a:lnSpc>
                <a:spcPct val="120000"/>
              </a:lnSpc>
            </a:pPr>
            <a:r>
              <a:rPr lang="el-GR" sz="2100" dirty="0" smtClean="0"/>
              <a:t>Με την παρουσίαση που ακολουθεί ευελπιστούμε να ενημερώσουμε και να καταρρίψουμε κάποιους μύθους που αφορούν στον αυτισμό.</a:t>
            </a:r>
            <a:r>
              <a:rPr lang="el-GR" sz="2100" dirty="0"/>
              <a:t/>
            </a:r>
            <a:br>
              <a:rPr lang="el-GR" sz="2100" dirty="0"/>
            </a:br>
            <a:endParaRPr lang="en-US" sz="2100" dirty="0"/>
          </a:p>
        </p:txBody>
      </p:sp>
    </p:spTree>
    <p:extLst>
      <p:ext uri="{BB962C8B-B14F-4D97-AF65-F5344CB8AC3E}">
        <p14:creationId xmlns:p14="http://schemas.microsoft.com/office/powerpoint/2010/main" val="1222882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4082"/>
            <a:ext cx="7729728" cy="1188720"/>
          </a:xfrm>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4259215" y="1459880"/>
            <a:ext cx="7729728" cy="3101983"/>
          </a:xfrm>
        </p:spPr>
        <p:txBody>
          <a:bodyPr>
            <a:normAutofit/>
          </a:bodyPr>
          <a:lstStyle/>
          <a:p>
            <a:pPr marL="0" indent="0" algn="ctr">
              <a:buNone/>
            </a:pPr>
            <a:r>
              <a:rPr lang="el-GR" sz="1400" dirty="0"/>
              <a:t> Ένα άτομο με αυτισμό </a:t>
            </a:r>
            <a:r>
              <a:rPr lang="el-GR" sz="1400" dirty="0" smtClean="0"/>
              <a:t>εκπαιδεύεται αποτελεσματικότερα μέσα από την εξατομικευμένη εργασία (</a:t>
            </a:r>
            <a:r>
              <a:rPr lang="en-US" sz="1400" dirty="0" smtClean="0"/>
              <a:t>one-to one lesson). </a:t>
            </a:r>
            <a:r>
              <a:rPr lang="el-GR" sz="1400" dirty="0" smtClean="0"/>
              <a:t>Μπορεί όμως, </a:t>
            </a:r>
            <a:r>
              <a:rPr lang="el-GR" sz="1600" b="1" dirty="0" smtClean="0"/>
              <a:t>με σωστή διαφοποίηση μαθήματος</a:t>
            </a:r>
            <a:r>
              <a:rPr lang="el-GR" sz="1400" dirty="0" smtClean="0"/>
              <a:t>, να μάθει και μέσα από την ομαδική διδασκαλία.</a:t>
            </a:r>
            <a:endParaRPr lang="en-US" sz="1400" dirty="0"/>
          </a:p>
        </p:txBody>
      </p:sp>
      <p:sp>
        <p:nvSpPr>
          <p:cNvPr id="6" name="Rectangle 5"/>
          <p:cNvSpPr/>
          <p:nvPr/>
        </p:nvSpPr>
        <p:spPr>
          <a:xfrm>
            <a:off x="304807" y="1420758"/>
            <a:ext cx="3576617" cy="830997"/>
          </a:xfrm>
          <a:prstGeom prst="rect">
            <a:avLst/>
          </a:prstGeom>
          <a:noFill/>
        </p:spPr>
        <p:txBody>
          <a:bodyPr wrap="square" lIns="91440" tIns="45720" rIns="91440" bIns="45720">
            <a:spAutoFit/>
          </a:bodyPr>
          <a:lstStyle/>
          <a:p>
            <a:pPr algn="ctr"/>
            <a:r>
              <a:rPr lang="el-GR" sz="4800" b="1" dirty="0" smtClean="0">
                <a:ln w="22225">
                  <a:solidFill>
                    <a:schemeClr val="accent2"/>
                  </a:solidFill>
                  <a:prstDash val="solid"/>
                </a:ln>
                <a:solidFill>
                  <a:srgbClr val="0070C0"/>
                </a:solidFill>
              </a:rPr>
              <a:t>ΑΛΗΘΕΙΑ</a:t>
            </a:r>
            <a:endParaRPr lang="en-US" sz="4800" b="1" cap="none" spc="0" dirty="0">
              <a:ln w="22225">
                <a:solidFill>
                  <a:schemeClr val="accent2"/>
                </a:solidFill>
                <a:prstDash val="solid"/>
              </a:ln>
              <a:solidFill>
                <a:srgbClr val="0070C0"/>
              </a:solidFill>
              <a:effectLst/>
            </a:endParaRPr>
          </a:p>
        </p:txBody>
      </p:sp>
      <p:sp>
        <p:nvSpPr>
          <p:cNvPr id="7" name="TextBox 6"/>
          <p:cNvSpPr txBox="1"/>
          <p:nvPr/>
        </p:nvSpPr>
        <p:spPr>
          <a:xfrm>
            <a:off x="422034" y="2379793"/>
            <a:ext cx="7665881" cy="1107996"/>
          </a:xfrm>
          <a:prstGeom prst="rect">
            <a:avLst/>
          </a:prstGeom>
          <a:noFill/>
        </p:spPr>
        <p:txBody>
          <a:bodyPr wrap="none" rtlCol="0">
            <a:spAutoFit/>
          </a:bodyPr>
          <a:lstStyle/>
          <a:p>
            <a:r>
              <a:rPr lang="el-GR" dirty="0" smtClean="0"/>
              <a:t>Τί μπορεί να αφορά η διαφοροποίηση....</a:t>
            </a:r>
          </a:p>
          <a:p>
            <a:r>
              <a:rPr lang="el-GR" sz="2400" b="1" i="1" dirty="0" smtClean="0"/>
              <a:t>Το διαφοροποιημένο υλικό</a:t>
            </a:r>
          </a:p>
          <a:p>
            <a:r>
              <a:rPr lang="el-GR" sz="2400" b="1" i="1" u="sng" dirty="0"/>
              <a:t>γ</a:t>
            </a:r>
            <a:r>
              <a:rPr lang="el-GR" sz="2400" b="1" i="1" u="sng" dirty="0" smtClean="0"/>
              <a:t>ια το ίδιο θέμα</a:t>
            </a:r>
            <a:r>
              <a:rPr lang="el-GR" sz="2400" b="1" i="1" dirty="0" smtClean="0"/>
              <a:t>, με βάση τις εξατομικευμένες ανάγκες ...</a:t>
            </a:r>
            <a:endParaRPr lang="el-GR" sz="2400" b="1" i="1" dirty="0"/>
          </a:p>
        </p:txBody>
      </p:sp>
      <p:pic>
        <p:nvPicPr>
          <p:cNvPr id="18" name="Picture 2" descr="C:\Documents and Settings\Anna-Maria\My Documents\My Pictures\mon ag.antoniou. activity pics 2010\P5030283.JPG"/>
          <p:cNvPicPr>
            <a:picLocks noChangeAspect="1" noChangeArrowheads="1"/>
          </p:cNvPicPr>
          <p:nvPr/>
        </p:nvPicPr>
        <p:blipFill>
          <a:blip r:embed="rId2" cstate="print"/>
          <a:srcRect/>
          <a:stretch>
            <a:fillRect/>
          </a:stretch>
        </p:blipFill>
        <p:spPr bwMode="auto">
          <a:xfrm>
            <a:off x="422034" y="3828047"/>
            <a:ext cx="3360000" cy="2520000"/>
          </a:xfrm>
          <a:prstGeom prst="rect">
            <a:avLst/>
          </a:prstGeom>
          <a:noFill/>
        </p:spPr>
      </p:pic>
      <p:pic>
        <p:nvPicPr>
          <p:cNvPr id="19" name="Picture 2" descr="C:\Documents and Settings\Anna-Maria\My Documents\My Pictures\mon ag.antoniou. activity pics 2010\P5030285.JPG"/>
          <p:cNvPicPr>
            <a:picLocks noChangeAspect="1" noChangeArrowheads="1"/>
          </p:cNvPicPr>
          <p:nvPr/>
        </p:nvPicPr>
        <p:blipFill>
          <a:blip r:embed="rId3" cstate="print"/>
          <a:srcRect/>
          <a:stretch>
            <a:fillRect/>
          </a:stretch>
        </p:blipFill>
        <p:spPr bwMode="auto">
          <a:xfrm>
            <a:off x="4325816" y="3828047"/>
            <a:ext cx="3360000" cy="2520000"/>
          </a:xfrm>
          <a:prstGeom prst="rect">
            <a:avLst/>
          </a:prstGeom>
          <a:noFill/>
          <a:ln>
            <a:solidFill>
              <a:schemeClr val="tx1"/>
            </a:solidFill>
          </a:ln>
        </p:spPr>
      </p:pic>
      <p:pic>
        <p:nvPicPr>
          <p:cNvPr id="32" name="Picture 2" descr="C:\Documents and Settings\Anna-Maria\My Documents\My Pictures\mon ag.antoniou. activity pics 2010\P5030228.JPG"/>
          <p:cNvPicPr>
            <a:picLocks noChangeAspect="1" noChangeArrowheads="1"/>
          </p:cNvPicPr>
          <p:nvPr/>
        </p:nvPicPr>
        <p:blipFill>
          <a:blip r:embed="rId4" cstate="print"/>
          <a:srcRect/>
          <a:stretch>
            <a:fillRect/>
          </a:stretch>
        </p:blipFill>
        <p:spPr bwMode="auto">
          <a:xfrm>
            <a:off x="8243015" y="3828047"/>
            <a:ext cx="3280770" cy="2460577"/>
          </a:xfrm>
          <a:prstGeom prst="rect">
            <a:avLst/>
          </a:prstGeom>
          <a:noFill/>
        </p:spPr>
      </p:pic>
      <p:sp>
        <p:nvSpPr>
          <p:cNvPr id="4" name="Rectangle 3"/>
          <p:cNvSpPr/>
          <p:nvPr/>
        </p:nvSpPr>
        <p:spPr>
          <a:xfrm>
            <a:off x="8698523" y="4056185"/>
            <a:ext cx="1031631" cy="64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301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4082"/>
            <a:ext cx="7729728" cy="1188720"/>
          </a:xfrm>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4259215" y="1459880"/>
            <a:ext cx="7729728" cy="3101983"/>
          </a:xfrm>
        </p:spPr>
        <p:txBody>
          <a:bodyPr>
            <a:normAutofit/>
          </a:bodyPr>
          <a:lstStyle/>
          <a:p>
            <a:pPr marL="0" indent="0" algn="ctr">
              <a:buNone/>
            </a:pPr>
            <a:r>
              <a:rPr lang="el-GR" sz="1400" dirty="0"/>
              <a:t> Ένα άτομο με αυτισμό </a:t>
            </a:r>
            <a:r>
              <a:rPr lang="el-GR" sz="1400" dirty="0" smtClean="0"/>
              <a:t>εκπαιδεύεται αποτελεσματικότερα μέσα από την εξατομικευμένη εργασία (</a:t>
            </a:r>
            <a:r>
              <a:rPr lang="en-US" sz="1400" dirty="0" smtClean="0"/>
              <a:t>one-to one lesson). </a:t>
            </a:r>
            <a:r>
              <a:rPr lang="el-GR" sz="1400" dirty="0" smtClean="0"/>
              <a:t>Μπορεί όμως, </a:t>
            </a:r>
            <a:r>
              <a:rPr lang="el-GR" sz="1600" b="1" dirty="0" smtClean="0"/>
              <a:t>με σωστή διαφοποίηση μαθήματος</a:t>
            </a:r>
            <a:r>
              <a:rPr lang="el-GR" sz="1400" dirty="0" smtClean="0"/>
              <a:t>, να μάθει και μέσα από την ομαδική διδασκαλία.</a:t>
            </a:r>
            <a:endParaRPr lang="en-US" sz="1400" dirty="0"/>
          </a:p>
        </p:txBody>
      </p:sp>
      <p:sp>
        <p:nvSpPr>
          <p:cNvPr id="6" name="Rectangle 5"/>
          <p:cNvSpPr/>
          <p:nvPr/>
        </p:nvSpPr>
        <p:spPr>
          <a:xfrm>
            <a:off x="304807" y="1420758"/>
            <a:ext cx="3576617" cy="830997"/>
          </a:xfrm>
          <a:prstGeom prst="rect">
            <a:avLst/>
          </a:prstGeom>
          <a:noFill/>
        </p:spPr>
        <p:txBody>
          <a:bodyPr wrap="square" lIns="91440" tIns="45720" rIns="91440" bIns="45720">
            <a:spAutoFit/>
          </a:bodyPr>
          <a:lstStyle/>
          <a:p>
            <a:pPr algn="ctr"/>
            <a:r>
              <a:rPr lang="el-GR" sz="4800" b="1" dirty="0" smtClean="0">
                <a:ln w="22225">
                  <a:solidFill>
                    <a:schemeClr val="accent2"/>
                  </a:solidFill>
                  <a:prstDash val="solid"/>
                </a:ln>
                <a:solidFill>
                  <a:srgbClr val="0070C0"/>
                </a:solidFill>
              </a:rPr>
              <a:t>ΑΛΗΘΕΙΑ</a:t>
            </a:r>
            <a:endParaRPr lang="en-US" sz="4800" b="1" cap="none" spc="0" dirty="0">
              <a:ln w="22225">
                <a:solidFill>
                  <a:schemeClr val="accent2"/>
                </a:solidFill>
                <a:prstDash val="solid"/>
              </a:ln>
              <a:solidFill>
                <a:srgbClr val="0070C0"/>
              </a:solidFill>
              <a:effectLst/>
            </a:endParaRPr>
          </a:p>
        </p:txBody>
      </p:sp>
      <p:sp>
        <p:nvSpPr>
          <p:cNvPr id="7" name="TextBox 6"/>
          <p:cNvSpPr txBox="1"/>
          <p:nvPr/>
        </p:nvSpPr>
        <p:spPr>
          <a:xfrm>
            <a:off x="422034" y="2379793"/>
            <a:ext cx="10710753" cy="738664"/>
          </a:xfrm>
          <a:prstGeom prst="rect">
            <a:avLst/>
          </a:prstGeom>
          <a:noFill/>
        </p:spPr>
        <p:txBody>
          <a:bodyPr wrap="none" rtlCol="0">
            <a:spAutoFit/>
          </a:bodyPr>
          <a:lstStyle/>
          <a:p>
            <a:r>
              <a:rPr lang="el-GR" dirty="0" smtClean="0"/>
              <a:t>Τί μπορεί να αφορά η διαφοροποίηση....</a:t>
            </a:r>
          </a:p>
          <a:p>
            <a:r>
              <a:rPr lang="el-GR" sz="2400" b="1" i="1" dirty="0" smtClean="0"/>
              <a:t>Τους σταθμούς (με βάση τα ενδιαφέροντα ή την ευέλικτη δομή, για το ίδιο θέμα)</a:t>
            </a:r>
          </a:p>
        </p:txBody>
      </p:sp>
      <p:pic>
        <p:nvPicPr>
          <p:cNvPr id="10" name="Picture 2" descr="C:\Documents and Settings\Anna-Maria\My Documents\My Pictures\mon ag.antoniou. activity pics 2010\P5030251.JPG"/>
          <p:cNvPicPr>
            <a:picLocks noChangeAspect="1" noChangeArrowheads="1"/>
          </p:cNvPicPr>
          <p:nvPr/>
        </p:nvPicPr>
        <p:blipFill>
          <a:blip r:embed="rId2" cstate="print"/>
          <a:srcRect/>
          <a:stretch>
            <a:fillRect/>
          </a:stretch>
        </p:blipFill>
        <p:spPr bwMode="auto">
          <a:xfrm>
            <a:off x="748811" y="3472107"/>
            <a:ext cx="2407536" cy="3210047"/>
          </a:xfrm>
          <a:prstGeom prst="rect">
            <a:avLst/>
          </a:prstGeom>
          <a:noFill/>
        </p:spPr>
      </p:pic>
      <p:sp>
        <p:nvSpPr>
          <p:cNvPr id="5" name="Rectangle 4"/>
          <p:cNvSpPr/>
          <p:nvPr/>
        </p:nvSpPr>
        <p:spPr>
          <a:xfrm>
            <a:off x="1847071" y="4677508"/>
            <a:ext cx="544437" cy="293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Picture 3" descr="C:\Documents and Settings\Anna-Maria\My Documents\My Pictures\mon ag.antoniou. activity pics 2010\P5030339.JPG"/>
          <p:cNvPicPr>
            <a:picLocks noChangeAspect="1" noChangeArrowheads="1"/>
          </p:cNvPicPr>
          <p:nvPr/>
        </p:nvPicPr>
        <p:blipFill>
          <a:blip r:embed="rId3" cstate="print"/>
          <a:srcRect/>
          <a:stretch>
            <a:fillRect/>
          </a:stretch>
        </p:blipFill>
        <p:spPr bwMode="auto">
          <a:xfrm>
            <a:off x="4087446" y="3886200"/>
            <a:ext cx="3509108" cy="2631831"/>
          </a:xfrm>
          <a:prstGeom prst="rect">
            <a:avLst/>
          </a:prstGeom>
          <a:noFill/>
        </p:spPr>
      </p:pic>
      <p:sp>
        <p:nvSpPr>
          <p:cNvPr id="8" name="Rectangle 7"/>
          <p:cNvSpPr/>
          <p:nvPr/>
        </p:nvSpPr>
        <p:spPr>
          <a:xfrm>
            <a:off x="4087446" y="3974123"/>
            <a:ext cx="1019907" cy="849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434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4082"/>
            <a:ext cx="7729728" cy="1188720"/>
          </a:xfrm>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4259215" y="1459880"/>
            <a:ext cx="7729728" cy="3101983"/>
          </a:xfrm>
        </p:spPr>
        <p:txBody>
          <a:bodyPr>
            <a:normAutofit/>
          </a:bodyPr>
          <a:lstStyle/>
          <a:p>
            <a:pPr marL="0" indent="0" algn="ctr">
              <a:buNone/>
            </a:pPr>
            <a:r>
              <a:rPr lang="el-GR" sz="1400" dirty="0"/>
              <a:t> Ένα άτομο με αυτισμό </a:t>
            </a:r>
            <a:r>
              <a:rPr lang="el-GR" sz="1400" dirty="0" smtClean="0"/>
              <a:t>εκπαιδεύεται αποτελεσματικότερα μέσα από την εξατομικευμένη εργασία (</a:t>
            </a:r>
            <a:r>
              <a:rPr lang="en-US" sz="1400" dirty="0" smtClean="0"/>
              <a:t>one-to one lesson). </a:t>
            </a:r>
            <a:r>
              <a:rPr lang="el-GR" sz="1400" dirty="0" smtClean="0"/>
              <a:t>Μπορεί όμως, </a:t>
            </a:r>
            <a:r>
              <a:rPr lang="el-GR" sz="1600" b="1" dirty="0" smtClean="0"/>
              <a:t>με σωστή διαφοποίηση μαθήματος</a:t>
            </a:r>
            <a:r>
              <a:rPr lang="el-GR" sz="1400" dirty="0" smtClean="0"/>
              <a:t>, να μάθει και μέσα από την ομαδική διδασκαλία.</a:t>
            </a:r>
            <a:endParaRPr lang="en-US" sz="1400" dirty="0"/>
          </a:p>
        </p:txBody>
      </p:sp>
      <p:sp>
        <p:nvSpPr>
          <p:cNvPr id="6" name="Rectangle 5"/>
          <p:cNvSpPr/>
          <p:nvPr/>
        </p:nvSpPr>
        <p:spPr>
          <a:xfrm>
            <a:off x="304807" y="1420758"/>
            <a:ext cx="3576617" cy="830997"/>
          </a:xfrm>
          <a:prstGeom prst="rect">
            <a:avLst/>
          </a:prstGeom>
          <a:noFill/>
        </p:spPr>
        <p:txBody>
          <a:bodyPr wrap="square" lIns="91440" tIns="45720" rIns="91440" bIns="45720">
            <a:spAutoFit/>
          </a:bodyPr>
          <a:lstStyle/>
          <a:p>
            <a:pPr algn="ctr"/>
            <a:r>
              <a:rPr lang="el-GR" sz="4800" b="1" dirty="0" smtClean="0">
                <a:ln w="22225">
                  <a:solidFill>
                    <a:schemeClr val="accent2"/>
                  </a:solidFill>
                  <a:prstDash val="solid"/>
                </a:ln>
                <a:solidFill>
                  <a:srgbClr val="0070C0"/>
                </a:solidFill>
              </a:rPr>
              <a:t>ΑΛΗΘΕΙΑ</a:t>
            </a:r>
            <a:endParaRPr lang="en-US" sz="4800" b="1" cap="none" spc="0" dirty="0">
              <a:ln w="22225">
                <a:solidFill>
                  <a:schemeClr val="accent2"/>
                </a:solidFill>
                <a:prstDash val="solid"/>
              </a:ln>
              <a:solidFill>
                <a:srgbClr val="0070C0"/>
              </a:solidFill>
              <a:effectLst/>
            </a:endParaRPr>
          </a:p>
        </p:txBody>
      </p:sp>
      <p:sp>
        <p:nvSpPr>
          <p:cNvPr id="7" name="TextBox 6"/>
          <p:cNvSpPr txBox="1"/>
          <p:nvPr/>
        </p:nvSpPr>
        <p:spPr>
          <a:xfrm>
            <a:off x="422034" y="2379793"/>
            <a:ext cx="8297015" cy="1107996"/>
          </a:xfrm>
          <a:prstGeom prst="rect">
            <a:avLst/>
          </a:prstGeom>
          <a:noFill/>
        </p:spPr>
        <p:txBody>
          <a:bodyPr wrap="none" rtlCol="0">
            <a:spAutoFit/>
          </a:bodyPr>
          <a:lstStyle/>
          <a:p>
            <a:r>
              <a:rPr lang="el-GR" dirty="0" smtClean="0"/>
              <a:t>Τί μπορεί να αφορά η διαφοροποίηση....</a:t>
            </a:r>
          </a:p>
          <a:p>
            <a:r>
              <a:rPr lang="el-GR" sz="2400" b="1" i="1" dirty="0" smtClean="0"/>
              <a:t>Τον τρόπο παρουσίασης της δραστηριότητας (ανάλυση έργου)</a:t>
            </a:r>
          </a:p>
          <a:p>
            <a:endParaRPr lang="el-GR" sz="2400" b="1" i="1" dirty="0" smtClean="0"/>
          </a:p>
        </p:txBody>
      </p:sp>
      <p:pic>
        <p:nvPicPr>
          <p:cNvPr id="11" name="Picture 2" descr="C:\Documents and Settings\Anna-Maria\My Documents\My Pictures\mon ag.antoniou. activity pics 2010\P5030321.JPG"/>
          <p:cNvPicPr>
            <a:picLocks noChangeAspect="1" noChangeArrowheads="1"/>
          </p:cNvPicPr>
          <p:nvPr/>
        </p:nvPicPr>
        <p:blipFill>
          <a:blip r:embed="rId2" cstate="print"/>
          <a:srcRect/>
          <a:stretch>
            <a:fillRect/>
          </a:stretch>
        </p:blipFill>
        <p:spPr bwMode="auto">
          <a:xfrm>
            <a:off x="3881424" y="3745878"/>
            <a:ext cx="3615292" cy="2801697"/>
          </a:xfrm>
          <a:prstGeom prst="rect">
            <a:avLst/>
          </a:prstGeom>
          <a:noFill/>
        </p:spPr>
      </p:pic>
      <p:pic>
        <p:nvPicPr>
          <p:cNvPr id="13" name="Picture 3" descr="C:\Documents and Settings\Anna-Maria\My Documents\My Pictures\mon ag.antoniou. activity pics 2010\P5040255.JPG"/>
          <p:cNvPicPr>
            <a:picLocks noChangeAspect="1" noChangeArrowheads="1"/>
          </p:cNvPicPr>
          <p:nvPr/>
        </p:nvPicPr>
        <p:blipFill>
          <a:blip r:embed="rId3" cstate="print"/>
          <a:srcRect/>
          <a:stretch>
            <a:fillRect/>
          </a:stretch>
        </p:blipFill>
        <p:spPr bwMode="auto">
          <a:xfrm>
            <a:off x="7720192" y="3317749"/>
            <a:ext cx="4059600" cy="3200400"/>
          </a:xfrm>
          <a:prstGeom prst="rect">
            <a:avLst/>
          </a:prstGeom>
          <a:noFill/>
        </p:spPr>
      </p:pic>
      <p:sp>
        <p:nvSpPr>
          <p:cNvPr id="4" name="Rectangle 3"/>
          <p:cNvSpPr/>
          <p:nvPr/>
        </p:nvSpPr>
        <p:spPr>
          <a:xfrm>
            <a:off x="4900246" y="3745878"/>
            <a:ext cx="550985" cy="32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5521566" y="4343752"/>
            <a:ext cx="550985" cy="32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510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home messages</a:t>
            </a:r>
            <a:br>
              <a:rPr lang="en-GB" dirty="0" smtClean="0"/>
            </a:br>
            <a:r>
              <a:rPr lang="el-GR" dirty="0" smtClean="0"/>
              <a:t>(μηνυματα για να κρατησετε)</a:t>
            </a:r>
            <a:endParaRPr lang="en-US" dirty="0"/>
          </a:p>
        </p:txBody>
      </p:sp>
      <p:sp>
        <p:nvSpPr>
          <p:cNvPr id="3" name="Content Placeholder 2"/>
          <p:cNvSpPr>
            <a:spLocks noGrp="1"/>
          </p:cNvSpPr>
          <p:nvPr>
            <p:ph idx="1"/>
          </p:nvPr>
        </p:nvSpPr>
        <p:spPr>
          <a:xfrm>
            <a:off x="2231136" y="2469879"/>
            <a:ext cx="7729728" cy="3101983"/>
          </a:xfrm>
        </p:spPr>
        <p:txBody>
          <a:bodyPr>
            <a:noAutofit/>
          </a:bodyPr>
          <a:lstStyle/>
          <a:p>
            <a:pPr marL="0" indent="0" algn="ctr">
              <a:buNone/>
            </a:pPr>
            <a:r>
              <a:rPr lang="el-GR" sz="4000" b="1" dirty="0">
                <a:solidFill>
                  <a:srgbClr val="0070C0"/>
                </a:solidFill>
              </a:rPr>
              <a:t>Ο</a:t>
            </a:r>
            <a:r>
              <a:rPr lang="el-GR" sz="4000" b="1" dirty="0" smtClean="0">
                <a:solidFill>
                  <a:srgbClr val="0070C0"/>
                </a:solidFill>
              </a:rPr>
              <a:t>ι </a:t>
            </a:r>
            <a:r>
              <a:rPr lang="el-GR" sz="4000" b="1" dirty="0">
                <a:solidFill>
                  <a:srgbClr val="0070C0"/>
                </a:solidFill>
              </a:rPr>
              <a:t>αυτιστικοί μπορούν να έχουν εξαιρετικές και κοινωνικά πολύτιμες δυνάμεις σε </a:t>
            </a:r>
            <a:r>
              <a:rPr lang="el-GR" sz="4000" b="1" dirty="0" smtClean="0">
                <a:solidFill>
                  <a:srgbClr val="0070C0"/>
                </a:solidFill>
              </a:rPr>
              <a:t>άλλους,  </a:t>
            </a:r>
            <a:r>
              <a:rPr lang="el-GR" sz="4000" b="1" dirty="0">
                <a:solidFill>
                  <a:srgbClr val="0070C0"/>
                </a:solidFill>
              </a:rPr>
              <a:t>αρκεί να τους επιτραπεί να είναι ο εαυτός </a:t>
            </a:r>
            <a:r>
              <a:rPr lang="el-GR" sz="4000" b="1" dirty="0" smtClean="0">
                <a:solidFill>
                  <a:srgbClr val="0070C0"/>
                </a:solidFill>
              </a:rPr>
              <a:t>τους</a:t>
            </a:r>
          </a:p>
          <a:p>
            <a:pPr marL="0" indent="0" algn="r">
              <a:buNone/>
            </a:pPr>
            <a:r>
              <a:rPr lang="el-GR" sz="2000" b="1" dirty="0" smtClean="0">
                <a:solidFill>
                  <a:srgbClr val="0070C0"/>
                </a:solidFill>
              </a:rPr>
              <a:t>ΤΕΜΠΛ ΓΚΡΑΝΤΙΝ</a:t>
            </a:r>
            <a:endParaRPr lang="el-GR" sz="2000" b="1" dirty="0">
              <a:solidFill>
                <a:srgbClr val="0070C0"/>
              </a:solidFill>
            </a:endParaRPr>
          </a:p>
          <a:p>
            <a:pPr marL="0" indent="0" algn="r">
              <a:buNone/>
            </a:pPr>
            <a:endParaRPr lang="en-US" sz="4000" dirty="0">
              <a:solidFill>
                <a:srgbClr val="0070C0"/>
              </a:solidFill>
            </a:endParaRPr>
          </a:p>
        </p:txBody>
      </p:sp>
    </p:spTree>
    <p:extLst>
      <p:ext uri="{BB962C8B-B14F-4D97-AF65-F5344CB8AC3E}">
        <p14:creationId xmlns:p14="http://schemas.microsoft.com/office/powerpoint/2010/main" val="3087299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2231136" y="2638044"/>
            <a:ext cx="7729728" cy="788328"/>
          </a:xfrm>
        </p:spPr>
        <p:txBody>
          <a:bodyPr>
            <a:normAutofit/>
          </a:bodyPr>
          <a:lstStyle/>
          <a:p>
            <a:pPr marL="0" indent="0" algn="ctr">
              <a:buNone/>
            </a:pPr>
            <a:r>
              <a:rPr lang="el-GR" sz="3400" dirty="0" smtClean="0"/>
              <a:t>Ο αυτισμός είναι μια νόσος. </a:t>
            </a:r>
            <a:endParaRPr lang="en-US" sz="3400" dirty="0"/>
          </a:p>
        </p:txBody>
      </p:sp>
      <p:sp>
        <p:nvSpPr>
          <p:cNvPr id="4" name="Rectangle 3"/>
          <p:cNvSpPr/>
          <p:nvPr/>
        </p:nvSpPr>
        <p:spPr>
          <a:xfrm rot="756193">
            <a:off x="6973186" y="1976324"/>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326017" y="3060230"/>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
        <p:nvSpPr>
          <p:cNvPr id="6" name="Content Placeholder 2"/>
          <p:cNvSpPr txBox="1">
            <a:spLocks/>
          </p:cNvSpPr>
          <p:nvPr/>
        </p:nvSpPr>
        <p:spPr>
          <a:xfrm>
            <a:off x="2097379" y="4326612"/>
            <a:ext cx="8583362" cy="7883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l-GR" sz="3400" dirty="0" smtClean="0">
                <a:solidFill>
                  <a:srgbClr val="0070C0"/>
                </a:solidFill>
              </a:rPr>
              <a:t>Δεν </a:t>
            </a:r>
            <a:r>
              <a:rPr lang="el-GR" sz="3400" dirty="0">
                <a:solidFill>
                  <a:srgbClr val="0070C0"/>
                </a:solidFill>
              </a:rPr>
              <a:t>είναι νόσος, αλλά διαφορετικός </a:t>
            </a:r>
            <a:r>
              <a:rPr lang="el-GR" sz="3400" dirty="0" smtClean="0">
                <a:solidFill>
                  <a:srgbClr val="0070C0"/>
                </a:solidFill>
              </a:rPr>
              <a:t>τρόπος </a:t>
            </a:r>
            <a:r>
              <a:rPr lang="el-GR" sz="3400" dirty="0">
                <a:solidFill>
                  <a:srgbClr val="0070C0"/>
                </a:solidFill>
              </a:rPr>
              <a:t>ερμηνείας του </a:t>
            </a:r>
            <a:r>
              <a:rPr lang="el-GR" sz="3400" dirty="0" smtClean="0">
                <a:solidFill>
                  <a:srgbClr val="0070C0"/>
                </a:solidFill>
              </a:rPr>
              <a:t>κόσμου. </a:t>
            </a:r>
            <a:r>
              <a:rPr lang="el-GR" sz="3400" dirty="0">
                <a:solidFill>
                  <a:srgbClr val="0070C0"/>
                </a:solidFill>
              </a:rPr>
              <a:t>(Sinclair Jim)</a:t>
            </a:r>
            <a:endParaRPr lang="en-US" sz="3400" dirty="0">
              <a:solidFill>
                <a:srgbClr val="0070C0"/>
              </a:solidFill>
            </a:endParaRPr>
          </a:p>
        </p:txBody>
      </p:sp>
    </p:spTree>
    <p:extLst>
      <p:ext uri="{BB962C8B-B14F-4D97-AF65-F5344CB8AC3E}">
        <p14:creationId xmlns:p14="http://schemas.microsoft.com/office/powerpoint/2010/main" val="17263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2231136" y="2638044"/>
            <a:ext cx="7848286" cy="1177211"/>
          </a:xfrm>
        </p:spPr>
        <p:txBody>
          <a:bodyPr>
            <a:normAutofit/>
          </a:bodyPr>
          <a:lstStyle/>
          <a:p>
            <a:pPr marL="0" indent="0" algn="ctr">
              <a:buNone/>
            </a:pPr>
            <a:r>
              <a:rPr lang="el-GR" sz="2400" dirty="0" smtClean="0"/>
              <a:t>Ο αυτισμός είναι </a:t>
            </a:r>
            <a:r>
              <a:rPr lang="el-GR" sz="2400" dirty="0"/>
              <a:t>μία </a:t>
            </a:r>
            <a:r>
              <a:rPr lang="el-GR" sz="2400" dirty="0" smtClean="0"/>
              <a:t>συγκεκριμένη </a:t>
            </a:r>
            <a:r>
              <a:rPr lang="el-GR" sz="2400" dirty="0"/>
              <a:t>«αυτιστική» </a:t>
            </a:r>
            <a:r>
              <a:rPr lang="el-GR" sz="2400" dirty="0" smtClean="0"/>
              <a:t>συμπεριφορά.</a:t>
            </a:r>
            <a:endParaRPr lang="en-US" sz="2400" dirty="0"/>
          </a:p>
        </p:txBody>
      </p:sp>
      <p:sp>
        <p:nvSpPr>
          <p:cNvPr id="4" name="Rectangle 3"/>
          <p:cNvSpPr/>
          <p:nvPr/>
        </p:nvSpPr>
        <p:spPr>
          <a:xfrm rot="756193">
            <a:off x="7388645" y="1734008"/>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326017" y="3482418"/>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
        <p:nvSpPr>
          <p:cNvPr id="6" name="Rectangle 5"/>
          <p:cNvSpPr/>
          <p:nvPr/>
        </p:nvSpPr>
        <p:spPr>
          <a:xfrm>
            <a:off x="1981199" y="4659629"/>
            <a:ext cx="8229601" cy="1569660"/>
          </a:xfrm>
          <a:prstGeom prst="rect">
            <a:avLst/>
          </a:prstGeom>
        </p:spPr>
        <p:txBody>
          <a:bodyPr wrap="square">
            <a:spAutoFit/>
          </a:bodyPr>
          <a:lstStyle/>
          <a:p>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Δεν </a:t>
            </a:r>
            <a: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είναι μία </a:t>
            </a: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συγκεκριμένη </a:t>
            </a:r>
            <a: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«αυτιστική» συμπεριφορά, αλλά ο συνολικός τρόπος εκδήλωσης συμπεριφορών και τα υποκείμενα αίτιά της αποτελούν ένδειξη </a:t>
            </a: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αυτισμού.</a:t>
            </a:r>
          </a:p>
          <a:p>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(Γκονελά </a:t>
            </a:r>
            <a:r>
              <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a:t>
            </a:r>
            <a: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Χ., </a:t>
            </a: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2006)</a:t>
            </a:r>
            <a:endParaRPr lang="en-US" sz="2400" dirty="0"/>
          </a:p>
        </p:txBody>
      </p:sp>
    </p:spTree>
    <p:extLst>
      <p:ext uri="{BB962C8B-B14F-4D97-AF65-F5344CB8AC3E}">
        <p14:creationId xmlns:p14="http://schemas.microsoft.com/office/powerpoint/2010/main" val="40379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p:txBody>
          <a:bodyPr>
            <a:normAutofit/>
          </a:bodyPr>
          <a:lstStyle/>
          <a:p>
            <a:pPr marL="0" indent="0" algn="ctr">
              <a:buNone/>
            </a:pPr>
            <a:r>
              <a:rPr lang="el-GR" sz="2400" dirty="0"/>
              <a:t>Η εμφάνιση διαταραχών του αυτιστικού φάσματος ολοένα και αυξάνεται.</a:t>
            </a:r>
            <a:endParaRPr lang="en-US" sz="2400" dirty="0"/>
          </a:p>
        </p:txBody>
      </p:sp>
      <p:sp>
        <p:nvSpPr>
          <p:cNvPr id="4" name="Rectangle 3"/>
          <p:cNvSpPr/>
          <p:nvPr/>
        </p:nvSpPr>
        <p:spPr>
          <a:xfrm rot="756193">
            <a:off x="7567321" y="1655488"/>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2049518" y="4648818"/>
            <a:ext cx="8261130" cy="2062103"/>
          </a:xfrm>
          <a:prstGeom prst="rect">
            <a:avLst/>
          </a:prstGeom>
        </p:spPr>
        <p:txBody>
          <a:bodyPr wrap="square">
            <a:spAutoFit/>
          </a:bodyPr>
          <a:lstStyle/>
          <a:p>
            <a:r>
              <a:rPr lang="el-GR" sz="2000" dirty="0">
                <a:solidFill>
                  <a:srgbClr val="0070C0"/>
                </a:solidFill>
                <a:latin typeface="Roboto"/>
              </a:rPr>
              <a:t>Η αύξηση οφείλεται σε σημαντικό βαθμό στις εξελιγμένες μεθόδους διάγνωσης που εφαρμόζονται νωρίτερα και στο γεγονός ότι στις Διάχυτες Αναπτυξιακές Διαταραχές περιλαμβάνονται και σύνδρομα μη άλλως </a:t>
            </a:r>
            <a:r>
              <a:rPr lang="el-GR" sz="2000" dirty="0" smtClean="0">
                <a:solidFill>
                  <a:srgbClr val="0070C0"/>
                </a:solidFill>
                <a:latin typeface="Roboto"/>
              </a:rPr>
              <a:t>προσδιοριζόμενα</a:t>
            </a:r>
            <a:r>
              <a:rPr lang="el-GR" sz="2400" dirty="0" smtClean="0">
                <a:solidFill>
                  <a:srgbClr val="0070C0"/>
                </a:solidFill>
                <a:latin typeface="Roboto"/>
              </a:rPr>
              <a:t>.</a:t>
            </a:r>
          </a:p>
          <a:p>
            <a:endParaRPr lang="el-GR" sz="2400" dirty="0" smtClean="0">
              <a:solidFill>
                <a:srgbClr val="0070C0"/>
              </a:solidFill>
              <a:latin typeface="Roboto"/>
            </a:endParaRPr>
          </a:p>
          <a:p>
            <a:r>
              <a:rPr lang="el-GR" sz="2000" dirty="0" smtClean="0">
                <a:solidFill>
                  <a:srgbClr val="0070C0"/>
                </a:solidFill>
              </a:rPr>
              <a:t>(</a:t>
            </a:r>
            <a:r>
              <a:rPr lang="en-US" sz="2000" dirty="0" smtClean="0">
                <a:solidFill>
                  <a:srgbClr val="0070C0"/>
                </a:solidFill>
              </a:rPr>
              <a:t>https</a:t>
            </a:r>
            <a:r>
              <a:rPr lang="en-US" sz="2000" dirty="0">
                <a:solidFill>
                  <a:srgbClr val="0070C0"/>
                </a:solidFill>
              </a:rPr>
              <a:t>://</a:t>
            </a:r>
            <a:r>
              <a:rPr lang="en-US" sz="2000" dirty="0" smtClean="0">
                <a:solidFill>
                  <a:srgbClr val="0070C0"/>
                </a:solidFill>
              </a:rPr>
              <a:t>paidagogiko.gr/blog/8-mythoi-kai-alitheies-gia-ton-aftismo</a:t>
            </a:r>
            <a:r>
              <a:rPr lang="el-GR" sz="2000" dirty="0">
                <a:solidFill>
                  <a:srgbClr val="0070C0"/>
                </a:solidFill>
              </a:rPr>
              <a:t>)</a:t>
            </a:r>
            <a:endParaRPr lang="en-US" sz="2000" dirty="0">
              <a:solidFill>
                <a:srgbClr val="0070C0"/>
              </a:solidFill>
            </a:endParaRPr>
          </a:p>
        </p:txBody>
      </p:sp>
      <p:sp>
        <p:nvSpPr>
          <p:cNvPr id="6" name="Rectangle 5"/>
          <p:cNvSpPr/>
          <p:nvPr/>
        </p:nvSpPr>
        <p:spPr>
          <a:xfrm>
            <a:off x="304996" y="3295947"/>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14853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p:txBody>
          <a:bodyPr>
            <a:normAutofit/>
          </a:bodyPr>
          <a:lstStyle/>
          <a:p>
            <a:pPr marL="0" indent="0" algn="ctr">
              <a:buNone/>
            </a:pPr>
            <a:r>
              <a:rPr lang="el-GR" sz="2400" dirty="0"/>
              <a:t>Οι διαταραχές του αυτιστικού φάσματος προκαλούνται εξαιτίας της κακής ή λανθασμένης γονικής </a:t>
            </a:r>
            <a:r>
              <a:rPr lang="el-GR" sz="2400" dirty="0" smtClean="0"/>
              <a:t>συμπεριφοράς.</a:t>
            </a:r>
            <a:endParaRPr lang="en-US" sz="2400" dirty="0"/>
          </a:p>
        </p:txBody>
      </p:sp>
      <p:sp>
        <p:nvSpPr>
          <p:cNvPr id="4" name="Rectangle 3"/>
          <p:cNvSpPr/>
          <p:nvPr/>
        </p:nvSpPr>
        <p:spPr>
          <a:xfrm rot="756193">
            <a:off x="7598850" y="1671300"/>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6" name="Rectangle 5"/>
          <p:cNvSpPr/>
          <p:nvPr/>
        </p:nvSpPr>
        <p:spPr>
          <a:xfrm>
            <a:off x="2060027" y="4670779"/>
            <a:ext cx="8071945" cy="2092881"/>
          </a:xfrm>
          <a:prstGeom prst="rect">
            <a:avLst/>
          </a:prstGeom>
        </p:spPr>
        <p:txBody>
          <a:bodyPr wrap="square">
            <a:spAutoFit/>
          </a:bodyPr>
          <a:lstStyle/>
          <a:p>
            <a:r>
              <a:rPr lang="el-GR" sz="2200" dirty="0">
                <a:solidFill>
                  <a:srgbClr val="0070C0"/>
                </a:solidFill>
              </a:rPr>
              <a:t>Ο αυτισμός δεν έχει καμιά σχέση με τον τρόπο που ανατρέφονται τα παι­διά. Η</a:t>
            </a:r>
            <a:r>
              <a:rPr lang="el-GR" sz="2200" dirty="0" smtClean="0">
                <a:solidFill>
                  <a:srgbClr val="0070C0"/>
                </a:solidFill>
              </a:rPr>
              <a:t> </a:t>
            </a:r>
            <a:r>
              <a:rPr lang="el-GR" sz="2200" dirty="0">
                <a:solidFill>
                  <a:srgbClr val="0070C0"/>
                </a:solidFill>
              </a:rPr>
              <a:t>γονική συμπεριφορά πριν, κατά τη διάρκεια και μετά την εγκυμοσύνη δεν είναι αιτία εμφάνισης τέτοιων αναπτυξιακών </a:t>
            </a:r>
            <a:r>
              <a:rPr lang="el-GR" sz="2200" dirty="0" smtClean="0">
                <a:solidFill>
                  <a:srgbClr val="0070C0"/>
                </a:solidFill>
              </a:rPr>
              <a:t>διαταραχών.</a:t>
            </a:r>
          </a:p>
          <a:p>
            <a:endParaRPr lang="el-GR" sz="2200" dirty="0" smtClean="0">
              <a:solidFill>
                <a:srgbClr val="0070C0"/>
              </a:solidFill>
            </a:endParaRPr>
          </a:p>
          <a:p>
            <a:r>
              <a:rPr lang="el-GR" sz="2000" dirty="0" smtClean="0">
                <a:solidFill>
                  <a:srgbClr val="0070C0"/>
                </a:solidFill>
              </a:rPr>
              <a:t> (</a:t>
            </a:r>
            <a:r>
              <a:rPr lang="en-US" sz="2000" dirty="0">
                <a:solidFill>
                  <a:srgbClr val="0070C0"/>
                </a:solidFill>
              </a:rPr>
              <a:t>https://</a:t>
            </a:r>
            <a:r>
              <a:rPr lang="en-US" sz="2000" dirty="0" smtClean="0">
                <a:solidFill>
                  <a:srgbClr val="0070C0"/>
                </a:solidFill>
              </a:rPr>
              <a:t>www.noesi.gr/book/arthro-mythoi-kai-alitheies-gia-ton-aytismo</a:t>
            </a:r>
            <a:r>
              <a:rPr lang="el-GR" sz="2000" dirty="0" smtClean="0">
                <a:solidFill>
                  <a:srgbClr val="0070C0"/>
                </a:solidFill>
              </a:rPr>
              <a:t>)</a:t>
            </a:r>
            <a:endParaRPr lang="en-US" sz="2000" dirty="0">
              <a:solidFill>
                <a:srgbClr val="0070C0"/>
              </a:solidFill>
            </a:endParaRPr>
          </a:p>
        </p:txBody>
      </p:sp>
      <p:sp>
        <p:nvSpPr>
          <p:cNvPr id="7" name="Rectangle 6"/>
          <p:cNvSpPr/>
          <p:nvPr/>
        </p:nvSpPr>
        <p:spPr>
          <a:xfrm>
            <a:off x="315507" y="3347340"/>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134759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6">
                                            <p:txEl>
                                              <p:pRg st="0" end="0"/>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2231136" y="2338361"/>
            <a:ext cx="7729728" cy="3101983"/>
          </a:xfrm>
        </p:spPr>
        <p:txBody>
          <a:bodyPr>
            <a:normAutofit/>
          </a:bodyPr>
          <a:lstStyle/>
          <a:p>
            <a:pPr marL="0" indent="0" algn="ctr">
              <a:buNone/>
            </a:pPr>
            <a:r>
              <a:rPr lang="el-GR" sz="2400" dirty="0"/>
              <a:t> Είναι καλύτερα οι γονείς ενός παιδιού με ανησυχητικά συμπτώματα να πε­ριμένουν παρά να απευθυνθούν αμέσως σε κάποιον ειδικό για </a:t>
            </a:r>
            <a:r>
              <a:rPr lang="el-GR" sz="2400" dirty="0" smtClean="0"/>
              <a:t>διάγνωση.</a:t>
            </a:r>
            <a:endParaRPr lang="en-US" sz="2400" dirty="0"/>
          </a:p>
        </p:txBody>
      </p:sp>
      <p:sp>
        <p:nvSpPr>
          <p:cNvPr id="4" name="Rectangle 3"/>
          <p:cNvSpPr/>
          <p:nvPr/>
        </p:nvSpPr>
        <p:spPr>
          <a:xfrm rot="756193">
            <a:off x="7796123" y="1491692"/>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2231136" y="4727759"/>
            <a:ext cx="7729728" cy="2255874"/>
          </a:xfrm>
          <a:prstGeom prst="rect">
            <a:avLst/>
          </a:prstGeom>
        </p:spPr>
        <p:txBody>
          <a:bodyPr wrap="square">
            <a:spAutoFit/>
          </a:bodyPr>
          <a:lstStyle/>
          <a:p>
            <a:pPr>
              <a:lnSpc>
                <a:spcPct val="107000"/>
              </a:lnSpc>
              <a:spcAft>
                <a:spcPts val="800"/>
              </a:spcAft>
            </a:pPr>
            <a: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Όσο πιο νωρίς γίνει η διάγνωση τόσο καλύτερα. Τα παιδιά που διαγι­γνώσκονται νωρίς και ακολουθούν προγράμματα </a:t>
            </a: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πρώϊμης </a:t>
            </a:r>
            <a: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παρέμβασης παρου­σιάζουν σημαντική </a:t>
            </a: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βελτίωση.</a:t>
            </a:r>
          </a:p>
          <a:p>
            <a:pPr>
              <a:lnSpc>
                <a:spcPct val="107000"/>
              </a:lnSpc>
              <a:spcAft>
                <a:spcPts val="800"/>
              </a:spcAft>
            </a:pP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l-GR" sz="2000" dirty="0">
                <a:solidFill>
                  <a:srgbClr val="0070C0"/>
                </a:solidFill>
              </a:rPr>
              <a:t>(</a:t>
            </a:r>
            <a:r>
              <a:rPr lang="en-US" sz="2000" dirty="0">
                <a:solidFill>
                  <a:srgbClr val="0070C0"/>
                </a:solidFill>
              </a:rPr>
              <a:t>https://www.noesi.gr/book/arthro-mythoi-kai-alitheies-gia-ton-aytismo</a:t>
            </a:r>
            <a:r>
              <a:rPr lang="el-GR" sz="2000" dirty="0">
                <a:solidFill>
                  <a:srgbClr val="0070C0"/>
                </a:solidFill>
              </a:rPr>
              <a:t>)</a:t>
            </a:r>
            <a:endParaRPr lang="en-US" sz="2000" dirty="0">
              <a:solidFill>
                <a:srgbClr val="0070C0"/>
              </a:solidFill>
            </a:endParaRPr>
          </a:p>
          <a:p>
            <a:pP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78569" y="3317455"/>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21757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p:txBody>
          <a:bodyPr>
            <a:normAutofit/>
          </a:bodyPr>
          <a:lstStyle/>
          <a:p>
            <a:pPr marL="0" indent="0" algn="ctr">
              <a:buNone/>
            </a:pPr>
            <a:r>
              <a:rPr lang="el-GR" sz="2400" dirty="0"/>
              <a:t>Ο αυτισμός εμφανίζεται μόνο σε παιδιά. Μεγαλώνοντας «εξαφανίζεται</a:t>
            </a:r>
            <a:r>
              <a:rPr lang="el-GR" sz="2400" dirty="0" smtClean="0"/>
              <a:t>».</a:t>
            </a:r>
            <a:endParaRPr lang="en-US" sz="2400" dirty="0"/>
          </a:p>
        </p:txBody>
      </p:sp>
      <p:sp>
        <p:nvSpPr>
          <p:cNvPr id="4" name="Rectangle 3"/>
          <p:cNvSpPr/>
          <p:nvPr/>
        </p:nvSpPr>
        <p:spPr>
          <a:xfrm rot="756193">
            <a:off x="7701528" y="1655911"/>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2231136" y="4727759"/>
            <a:ext cx="7729728" cy="1841466"/>
          </a:xfrm>
          <a:prstGeom prst="rect">
            <a:avLst/>
          </a:prstGeom>
        </p:spPr>
        <p:txBody>
          <a:bodyPr wrap="square">
            <a:spAutoFit/>
          </a:bodyPr>
          <a:lstStyle/>
          <a:p>
            <a:pPr>
              <a:lnSpc>
                <a:spcPct val="107000"/>
              </a:lnSpc>
              <a:spcAft>
                <a:spcPts val="800"/>
              </a:spcAft>
            </a:pP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Ο </a:t>
            </a:r>
            <a: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Αυτισμός δεν περιορίζεται στην παιδική ηλικία. Τα </a:t>
            </a: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συμπτώματα</a:t>
            </a:r>
            <a:r>
              <a:rPr lang="el-GR" sz="2400" dirty="0" smtClean="0">
                <a:latin typeface="Calibri" panose="020F0502020204030204" pitchFamily="34" charset="0"/>
                <a:ea typeface="Calibri" panose="020F0502020204030204" pitchFamily="34" charset="0"/>
                <a:cs typeface="Times New Roman" panose="02020603050405020304" pitchFamily="18" charset="0"/>
              </a:rPr>
              <a:t> </a:t>
            </a: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εμφανίζονται </a:t>
            </a:r>
            <a: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πολύ διαφορετικά </a:t>
            </a:r>
            <a:r>
              <a:rPr lang="el-GR"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σε διαφορετικές ηλικίες.</a:t>
            </a:r>
          </a:p>
          <a:p>
            <a:pPr>
              <a:lnSpc>
                <a:spcPct val="107000"/>
              </a:lnSpc>
              <a:spcAft>
                <a:spcPts val="800"/>
              </a:spcAft>
            </a:pPr>
            <a:r>
              <a:rPr lang="el-G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l-G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(Frith, 2009)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78569" y="3479634"/>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219322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Μυθοι και αληθειες</a:t>
            </a:r>
            <a:br>
              <a:rPr lang="el-GR" dirty="0"/>
            </a:br>
            <a:r>
              <a:rPr lang="el-GR" dirty="0"/>
              <a:t>για τον αυτισμο </a:t>
            </a:r>
            <a:endParaRPr lang="en-US" dirty="0"/>
          </a:p>
        </p:txBody>
      </p:sp>
      <p:sp>
        <p:nvSpPr>
          <p:cNvPr id="3" name="Content Placeholder 2"/>
          <p:cNvSpPr>
            <a:spLocks noGrp="1"/>
          </p:cNvSpPr>
          <p:nvPr>
            <p:ph idx="1"/>
          </p:nvPr>
        </p:nvSpPr>
        <p:spPr>
          <a:xfrm>
            <a:off x="2231136" y="2638045"/>
            <a:ext cx="7729728" cy="473018"/>
          </a:xfrm>
        </p:spPr>
        <p:txBody>
          <a:bodyPr>
            <a:normAutofit/>
          </a:bodyPr>
          <a:lstStyle/>
          <a:p>
            <a:pPr marL="0" indent="0" algn="ctr">
              <a:buNone/>
            </a:pPr>
            <a:r>
              <a:rPr lang="el-GR" sz="2400" dirty="0"/>
              <a:t>Τα παιδιά με αυτισμό δε θέλουν να τα </a:t>
            </a:r>
            <a:r>
              <a:rPr lang="el-GR" sz="2400" dirty="0" smtClean="0"/>
              <a:t>αγγίζεις.</a:t>
            </a:r>
            <a:endParaRPr lang="en-US" sz="2400" dirty="0"/>
          </a:p>
        </p:txBody>
      </p:sp>
      <p:sp>
        <p:nvSpPr>
          <p:cNvPr id="4" name="Rectangle 3"/>
          <p:cNvSpPr/>
          <p:nvPr/>
        </p:nvSpPr>
        <p:spPr>
          <a:xfrm rot="756193">
            <a:off x="7420175" y="1734010"/>
            <a:ext cx="4015899" cy="1323439"/>
          </a:xfrm>
          <a:prstGeom prst="rect">
            <a:avLst/>
          </a:prstGeom>
          <a:noFill/>
        </p:spPr>
        <p:txBody>
          <a:bodyPr wrap="square" lIns="91440" tIns="45720" rIns="91440" bIns="45720">
            <a:spAutoFit/>
          </a:bodyPr>
          <a:lstStyle/>
          <a:p>
            <a:pPr algn="ctr"/>
            <a:r>
              <a:rPr lang="el-GR" sz="8000" b="1" cap="none" spc="0" dirty="0" smtClean="0">
                <a:ln w="22225">
                  <a:solidFill>
                    <a:schemeClr val="accent2"/>
                  </a:solidFill>
                  <a:prstDash val="solid"/>
                </a:ln>
                <a:solidFill>
                  <a:srgbClr val="FF0000"/>
                </a:solidFill>
                <a:effectLst/>
              </a:rPr>
              <a:t>ΜΥΘΟΣ</a:t>
            </a:r>
            <a:endParaRPr lang="en-US" sz="8000" b="1" cap="none" spc="0" dirty="0">
              <a:ln w="22225">
                <a:solidFill>
                  <a:schemeClr val="accent2"/>
                </a:solidFill>
                <a:prstDash val="solid"/>
              </a:ln>
              <a:solidFill>
                <a:srgbClr val="FF0000"/>
              </a:solidFill>
              <a:effectLst/>
            </a:endParaRPr>
          </a:p>
        </p:txBody>
      </p:sp>
      <p:sp>
        <p:nvSpPr>
          <p:cNvPr id="5" name="Rectangle 4"/>
          <p:cNvSpPr/>
          <p:nvPr/>
        </p:nvSpPr>
        <p:spPr>
          <a:xfrm>
            <a:off x="2135071" y="4251953"/>
            <a:ext cx="7921857" cy="1936428"/>
          </a:xfrm>
          <a:prstGeom prst="rect">
            <a:avLst/>
          </a:prstGeom>
        </p:spPr>
        <p:txBody>
          <a:bodyPr wrap="square">
            <a:spAutoFit/>
          </a:bodyPr>
          <a:lstStyle/>
          <a:p>
            <a:pPr>
              <a:lnSpc>
                <a:spcPct val="107000"/>
              </a:lnSpc>
              <a:spcAft>
                <a:spcPts val="800"/>
              </a:spcAft>
            </a:pPr>
            <a:r>
              <a:rPr lang="el-G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Η απτική ευαισθησία είναι συχνή </a:t>
            </a:r>
            <a:r>
              <a:rPr lang="el-G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σε παιδιά </a:t>
            </a:r>
            <a:r>
              <a:rPr lang="el-G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με αυτισμό. Ωστόσο, πολλά παιδιά απολαμβάνουν μία αγκαλιά </a:t>
            </a:r>
            <a:r>
              <a:rPr lang="el-G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και</a:t>
            </a:r>
            <a:r>
              <a:rPr lang="el-GR" sz="2800" dirty="0" smtClean="0">
                <a:latin typeface="Calibri" panose="020F0502020204030204" pitchFamily="34" charset="0"/>
                <a:ea typeface="Calibri" panose="020F0502020204030204" pitchFamily="34" charset="0"/>
                <a:cs typeface="Times New Roman" panose="02020603050405020304" pitchFamily="18" charset="0"/>
              </a:rPr>
              <a:t> </a:t>
            </a:r>
            <a:r>
              <a:rPr lang="el-G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επιθυμούν </a:t>
            </a:r>
            <a:r>
              <a:rPr lang="el-G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να είναι κοντά σε δικούς τους </a:t>
            </a:r>
            <a:r>
              <a:rPr lang="el-G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ανθρώπους</a:t>
            </a:r>
            <a:r>
              <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(Willis C., 2006)</a:t>
            </a:r>
            <a:endParaRPr lang="en-US" sz="2800" dirty="0"/>
          </a:p>
        </p:txBody>
      </p:sp>
      <p:sp>
        <p:nvSpPr>
          <p:cNvPr id="6" name="Rectangle 5"/>
          <p:cNvSpPr/>
          <p:nvPr/>
        </p:nvSpPr>
        <p:spPr>
          <a:xfrm>
            <a:off x="326017" y="2967771"/>
            <a:ext cx="4646047" cy="1323439"/>
          </a:xfrm>
          <a:prstGeom prst="rect">
            <a:avLst/>
          </a:prstGeom>
          <a:noFill/>
        </p:spPr>
        <p:txBody>
          <a:bodyPr wrap="square" lIns="91440" tIns="45720" rIns="91440" bIns="45720">
            <a:spAutoFit/>
          </a:bodyPr>
          <a:lstStyle/>
          <a:p>
            <a:pPr algn="ctr"/>
            <a:r>
              <a:rPr lang="el-GR" sz="8000" b="1" dirty="0" smtClean="0">
                <a:ln w="22225">
                  <a:solidFill>
                    <a:schemeClr val="accent2"/>
                  </a:solidFill>
                  <a:prstDash val="solid"/>
                </a:ln>
                <a:solidFill>
                  <a:srgbClr val="0070C0"/>
                </a:solidFill>
              </a:rPr>
              <a:t>ΑΛΗΘΕΙΑ</a:t>
            </a:r>
            <a:endParaRPr lang="en-US" sz="8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7203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250</TotalTime>
  <Words>1194</Words>
  <Application>Microsoft Office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Comic Sans MS</vt:lpstr>
      <vt:lpstr>Corbel</vt:lpstr>
      <vt:lpstr>Croobie</vt:lpstr>
      <vt:lpstr>Gill Sans MT</vt:lpstr>
      <vt:lpstr>Roboto</vt:lpstr>
      <vt:lpstr>Times New Roman</vt:lpstr>
      <vt:lpstr>Parcel</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Μυθοι και αληθειες για τον αυτισμο </vt:lpstr>
      <vt:lpstr>Take home messages (μηνυματα για να κρατησετε)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Μυθοι και αληθειες για τον αυτισμο</dc:title>
  <dc:creator>nmnicolina@gmail.com</dc:creator>
  <cp:lastModifiedBy>nmnicolina@gmail.com</cp:lastModifiedBy>
  <cp:revision>43</cp:revision>
  <dcterms:created xsi:type="dcterms:W3CDTF">2020-03-27T11:30:01Z</dcterms:created>
  <dcterms:modified xsi:type="dcterms:W3CDTF">2020-03-27T17:38:01Z</dcterms:modified>
</cp:coreProperties>
</file>