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92" r:id="rId3"/>
    <p:sldId id="256" r:id="rId4"/>
    <p:sldId id="293" r:id="rId5"/>
    <p:sldId id="257" r:id="rId6"/>
    <p:sldId id="294" r:id="rId7"/>
    <p:sldId id="258" r:id="rId8"/>
    <p:sldId id="259" r:id="rId9"/>
    <p:sldId id="260" r:id="rId10"/>
    <p:sldId id="275" r:id="rId11"/>
    <p:sldId id="284" r:id="rId12"/>
    <p:sldId id="261" r:id="rId13"/>
    <p:sldId id="276" r:id="rId14"/>
    <p:sldId id="285" r:id="rId15"/>
    <p:sldId id="262" r:id="rId16"/>
    <p:sldId id="277" r:id="rId17"/>
    <p:sldId id="286" r:id="rId18"/>
    <p:sldId id="263" r:id="rId19"/>
    <p:sldId id="278" r:id="rId20"/>
    <p:sldId id="264" r:id="rId21"/>
    <p:sldId id="279" r:id="rId22"/>
    <p:sldId id="287" r:id="rId23"/>
    <p:sldId id="265" r:id="rId24"/>
    <p:sldId id="280" r:id="rId25"/>
    <p:sldId id="288" r:id="rId26"/>
    <p:sldId id="266" r:id="rId27"/>
    <p:sldId id="297" r:id="rId28"/>
    <p:sldId id="267" r:id="rId29"/>
    <p:sldId id="268" r:id="rId30"/>
    <p:sldId id="295" r:id="rId31"/>
    <p:sldId id="281" r:id="rId32"/>
    <p:sldId id="269" r:id="rId33"/>
    <p:sldId id="282" r:id="rId34"/>
    <p:sldId id="290" r:id="rId35"/>
    <p:sldId id="291" r:id="rId36"/>
    <p:sldId id="289" r:id="rId37"/>
    <p:sldId id="270" r:id="rId38"/>
    <p:sldId id="283" r:id="rId39"/>
    <p:sldId id="298" r:id="rId40"/>
    <p:sldId id="296" r:id="rId41"/>
    <p:sldId id="299" r:id="rId42"/>
    <p:sldId id="271" r:id="rId43"/>
    <p:sldId id="272" r:id="rId44"/>
    <p:sldId id="273"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52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7.xml"/><Relationship Id="rId4" Type="http://schemas.openxmlformats.org/officeDocument/2006/relationships/image" Target="../media/image19.gif"/></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gif"/></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1.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3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NA-M~1\AppData\Local\Temp\Rar$DIa0.612\to magiko kouti tis ariadnis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0679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umping Sticker for iOS &amp; Android |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828800"/>
            <a:ext cx="3429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35097" y="685800"/>
            <a:ext cx="4102405" cy="369332"/>
          </a:xfrm>
          <a:prstGeom prst="rect">
            <a:avLst/>
          </a:prstGeom>
          <a:noFill/>
        </p:spPr>
        <p:txBody>
          <a:bodyPr wrap="none" rtlCol="0">
            <a:spAutoFit/>
          </a:bodyPr>
          <a:lstStyle/>
          <a:p>
            <a:r>
              <a:rPr lang="el-GR" dirty="0" smtClean="0"/>
              <a:t>Πάμε να πηδήξουμε κι εμείς μαζί τους</a:t>
            </a:r>
            <a:r>
              <a:rPr lang="en-CY" dirty="0" smtClean="0"/>
              <a:t>…</a:t>
            </a:r>
            <a:r>
              <a:rPr lang="el-GR" dirty="0" smtClean="0"/>
              <a:t>!!</a:t>
            </a:r>
            <a:endParaRPr lang="en-US" dirty="0"/>
          </a:p>
        </p:txBody>
      </p:sp>
    </p:spTree>
    <p:extLst>
      <p:ext uri="{BB962C8B-B14F-4D97-AF65-F5344CB8AC3E}">
        <p14:creationId xmlns:p14="http://schemas.microsoft.com/office/powerpoint/2010/main" val="17871105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NNA-M~1\AppData\Local\Temp\Rar$DIa0.747\to magiko kouti tis ariadnis_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2895600"/>
            <a:ext cx="3661317" cy="3416320"/>
          </a:xfrm>
          <a:prstGeom prst="rect">
            <a:avLst/>
          </a:prstGeom>
          <a:solidFill>
            <a:schemeClr val="bg1"/>
          </a:solidFill>
        </p:spPr>
        <p:txBody>
          <a:bodyPr wrap="square" rtlCol="0">
            <a:spAutoFit/>
          </a:bodyPr>
          <a:lstStyle/>
          <a:p>
            <a:r>
              <a:rPr lang="en-CY" dirty="0" smtClean="0"/>
              <a:t>…</a:t>
            </a:r>
            <a:r>
              <a:rPr lang="el-GR" dirty="0" smtClean="0"/>
              <a:t>ώσπου </a:t>
            </a:r>
            <a:r>
              <a:rPr lang="el-GR" dirty="0"/>
              <a:t>όλα γύρισαν ξανά στη θέση τους. </a:t>
            </a:r>
            <a:endParaRPr lang="en-GB" dirty="0" smtClean="0"/>
          </a:p>
          <a:p>
            <a:r>
              <a:rPr lang="el-GR" dirty="0" smtClean="0"/>
              <a:t>Τώρα μπορούσαν εύκολα να πιάσουν τα καρότα.</a:t>
            </a:r>
          </a:p>
          <a:p>
            <a:pPr marL="285750" indent="-285750">
              <a:buFontTx/>
              <a:buChar char="-"/>
            </a:pPr>
            <a:r>
              <a:rPr lang="el-GR" dirty="0" smtClean="0"/>
              <a:t>Τόσο εύκολο ήταν; ρώτησε ένα από τα λαγουδάκια.    </a:t>
            </a:r>
          </a:p>
          <a:p>
            <a:pPr marL="285750" indent="-285750">
              <a:buFontTx/>
              <a:buChar char="-"/>
            </a:pPr>
            <a:r>
              <a:rPr lang="el-GR" dirty="0" smtClean="0"/>
              <a:t>Καμιά φορά τα μεγάλα προβλήματα γίνονται μικρά, αν τα σκεφτούμε, τα εξηγήσουμε, και προσπαθήσουμε να βρούμε μια λύση, απάντησε η Αριάδνη, ικανοποιημένη. </a:t>
            </a:r>
            <a:endParaRPr lang="en-US" dirty="0"/>
          </a:p>
        </p:txBody>
      </p:sp>
    </p:spTree>
    <p:extLst>
      <p:ext uri="{BB962C8B-B14F-4D97-AF65-F5344CB8AC3E}">
        <p14:creationId xmlns:p14="http://schemas.microsoft.com/office/powerpoint/2010/main" val="338459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2926" y="4976338"/>
            <a:ext cx="3581400" cy="1477328"/>
          </a:xfrm>
          <a:prstGeom prst="rect">
            <a:avLst/>
          </a:prstGeom>
          <a:solidFill>
            <a:schemeClr val="bg1"/>
          </a:solidFill>
        </p:spPr>
        <p:txBody>
          <a:bodyPr wrap="square" rtlCol="0">
            <a:spAutoFit/>
          </a:bodyPr>
          <a:lstStyle/>
          <a:p>
            <a:r>
              <a:rPr lang="el-GR" dirty="0" smtClean="0"/>
              <a:t>Τη δεύτερη φορά που μπήκε η Αριάδνη στο μαγικό κουτί, τα λαγουδάκια έμοιαζαν εξαντλημένα. Έτρεχαν γύρω γύρω από ένα ψηλό τραπέζι. </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7778" t="39631" r="6666" b="12962"/>
          <a:stretch/>
        </p:blipFill>
        <p:spPr>
          <a:xfrm rot="5400000">
            <a:off x="2800352" y="1529442"/>
            <a:ext cx="4190998" cy="1741714"/>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889" t="32222" r="18889" b="30741"/>
          <a:stretch/>
        </p:blipFill>
        <p:spPr>
          <a:xfrm rot="5400000">
            <a:off x="5492263" y="3042137"/>
            <a:ext cx="4190997" cy="161192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222" t="26296" r="7778" b="35185"/>
          <a:stretch/>
        </p:blipFill>
        <p:spPr>
          <a:xfrm rot="5400000">
            <a:off x="-1048349" y="1981200"/>
            <a:ext cx="5486402" cy="1981201"/>
          </a:xfrm>
          <a:prstGeom prst="rect">
            <a:avLst/>
          </a:prstGeom>
        </p:spPr>
      </p:pic>
    </p:spTree>
    <p:extLst>
      <p:ext uri="{BB962C8B-B14F-4D97-AF65-F5344CB8AC3E}">
        <p14:creationId xmlns:p14="http://schemas.microsoft.com/office/powerpoint/2010/main" val="21064785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rtStation - Mediscade, Sylvia wils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914400"/>
            <a:ext cx="2746375" cy="27463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o suk - boy run cyc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71926" y="3696087"/>
            <a:ext cx="2252112" cy="29114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un Fast Gif Find Share On Giphy Track Animation GIF Images - Low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57200"/>
            <a:ext cx="3352800" cy="3352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38823" y="457200"/>
            <a:ext cx="3918317" cy="369332"/>
          </a:xfrm>
          <a:prstGeom prst="rect">
            <a:avLst/>
          </a:prstGeom>
          <a:noFill/>
        </p:spPr>
        <p:txBody>
          <a:bodyPr wrap="none" rtlCol="0">
            <a:spAutoFit/>
          </a:bodyPr>
          <a:lstStyle/>
          <a:p>
            <a:r>
              <a:rPr lang="el-GR" dirty="0" smtClean="0"/>
              <a:t>Πάμε να τρέξουμε κι εμείς μαζί τους</a:t>
            </a:r>
            <a:r>
              <a:rPr lang="en-CY" dirty="0" smtClean="0"/>
              <a:t>…</a:t>
            </a:r>
            <a:r>
              <a:rPr lang="el-GR" dirty="0" smtClean="0"/>
              <a:t>!!</a:t>
            </a:r>
            <a:endParaRPr lang="en-US" dirty="0"/>
          </a:p>
        </p:txBody>
      </p:sp>
    </p:spTree>
    <p:extLst>
      <p:ext uri="{BB962C8B-B14F-4D97-AF65-F5344CB8AC3E}">
        <p14:creationId xmlns:p14="http://schemas.microsoft.com/office/powerpoint/2010/main" val="2616764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NNA-M~1\AppData\Local\Temp\Rar$DIa0.640\to magiko kouti tis ariadnis_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304800"/>
            <a:ext cx="3733800" cy="3416320"/>
          </a:xfrm>
          <a:prstGeom prst="rect">
            <a:avLst/>
          </a:prstGeom>
          <a:solidFill>
            <a:schemeClr val="bg1"/>
          </a:solidFill>
        </p:spPr>
        <p:txBody>
          <a:bodyPr wrap="square" rtlCol="0">
            <a:spAutoFit/>
          </a:bodyPr>
          <a:lstStyle/>
          <a:p>
            <a:pPr marL="285750" indent="-285750">
              <a:buFontTx/>
              <a:buChar char="-"/>
            </a:pPr>
            <a:r>
              <a:rPr lang="el-GR" dirty="0" smtClean="0"/>
              <a:t>Τί κάνετε εκεί; τα ρώτησε. Θα ζαλιστείτε. </a:t>
            </a:r>
          </a:p>
          <a:p>
            <a:pPr marL="285750" indent="-285750">
              <a:buFontTx/>
              <a:buChar char="-"/>
            </a:pPr>
            <a:r>
              <a:rPr lang="el-GR" dirty="0" smtClean="0"/>
              <a:t>Αχ, θα θέλαμε πολύ να σταματήσουμε! Είπε λαχανιασμένο το ένα από τα λαγουδάκια. Αλλά δεν μπορούμε, γιατί αν σταματήσουμε για να καθίσουμε, ένα από μας θα είναι χωρίς σκαμνάκι, και δεν θα μπορεί να καθίσει στο τραπέζι. Αποφασίσαμε λοιπόν πως είναι πιο δίκαιο να τρέχουμε όλοι μαζί. </a:t>
            </a:r>
            <a:endParaRPr lang="en-US" dirty="0"/>
          </a:p>
        </p:txBody>
      </p:sp>
    </p:spTree>
    <p:extLst>
      <p:ext uri="{BB962C8B-B14F-4D97-AF65-F5344CB8AC3E}">
        <p14:creationId xmlns:p14="http://schemas.microsoft.com/office/powerpoint/2010/main" val="6873875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NNA-M~1\AppData\Local\Temp\Rar$DIa0.159\to magiko kouti tis ariadnis_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05400" y="838200"/>
            <a:ext cx="3276600" cy="2057400"/>
          </a:xfrm>
          <a:prstGeom prst="rect">
            <a:avLst/>
          </a:prstGeom>
          <a:solidFill>
            <a:schemeClr val="bg1"/>
          </a:solidFill>
        </p:spPr>
        <p:txBody>
          <a:bodyPr wrap="square" rtlCol="0">
            <a:spAutoFit/>
          </a:bodyPr>
          <a:lstStyle/>
          <a:p>
            <a:r>
              <a:rPr lang="el-GR" dirty="0" smtClean="0"/>
              <a:t>Η Αριάδνη έγινε ξαφνικά δασκάλα, και με ένα κομμάτι κιμωλία στο χέρι έμαθε στα λαγουδάκια τους αριθμούς. </a:t>
            </a:r>
          </a:p>
          <a:p>
            <a:pPr marL="285750" indent="-285750">
              <a:buFontTx/>
              <a:buChar char="-"/>
            </a:pPr>
            <a:r>
              <a:rPr lang="el-GR" dirty="0" smtClean="0"/>
              <a:t>Ένα, δύο, τρία, τέσσερα, πέντε. Είστε πέντε λαγουδάκια!</a:t>
            </a:r>
          </a:p>
        </p:txBody>
      </p:sp>
      <p:sp>
        <p:nvSpPr>
          <p:cNvPr id="3" name="TextBox 2"/>
          <p:cNvSpPr txBox="1"/>
          <p:nvPr/>
        </p:nvSpPr>
        <p:spPr>
          <a:xfrm>
            <a:off x="5360020" y="2743200"/>
            <a:ext cx="1524000" cy="14478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4867080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ifgits GIFs - Primo GIF - Latest Animated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7818" y="1681976"/>
            <a:ext cx="2365375" cy="15769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umbers gif 2 » GIF Images Downloa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681976"/>
            <a:ext cx="2365375" cy="157691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Year 2 | Brierley Hill Primary Schoo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676400"/>
            <a:ext cx="2373739" cy="158249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umbers GIFs - Primo GIF - Latest Animated GIF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886200"/>
            <a:ext cx="2370022" cy="158001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gifgits GIFs - Primo GIF - Latest Animated GIF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886199"/>
            <a:ext cx="2370022" cy="15800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18769" y="533400"/>
            <a:ext cx="4207947" cy="369332"/>
          </a:xfrm>
          <a:prstGeom prst="rect">
            <a:avLst/>
          </a:prstGeom>
          <a:noFill/>
        </p:spPr>
        <p:txBody>
          <a:bodyPr wrap="none" rtlCol="0">
            <a:spAutoFit/>
          </a:bodyPr>
          <a:lstStyle/>
          <a:p>
            <a:r>
              <a:rPr lang="el-GR" dirty="0" smtClean="0"/>
              <a:t>Πάμε να μετρήσουμε κι εμείς μαζί τους</a:t>
            </a:r>
            <a:r>
              <a:rPr lang="en-CY" dirty="0" smtClean="0"/>
              <a:t>…</a:t>
            </a:r>
            <a:r>
              <a:rPr lang="el-GR" dirty="0" smtClean="0"/>
              <a:t>!!</a:t>
            </a:r>
            <a:endParaRPr lang="en-US" dirty="0"/>
          </a:p>
        </p:txBody>
      </p:sp>
    </p:spTree>
    <p:extLst>
      <p:ext uri="{BB962C8B-B14F-4D97-AF65-F5344CB8AC3E}">
        <p14:creationId xmlns:p14="http://schemas.microsoft.com/office/powerpoint/2010/main" val="21628282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NNA-M~1\AppData\Local\Temp\Rar$DIa0.159\to magiko kouti tis ariadnis_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0" y="838200"/>
            <a:ext cx="3098180" cy="2031325"/>
          </a:xfrm>
          <a:prstGeom prst="rect">
            <a:avLst/>
          </a:prstGeom>
          <a:solidFill>
            <a:schemeClr val="bg1"/>
          </a:solidFill>
        </p:spPr>
        <p:txBody>
          <a:bodyPr wrap="square" rtlCol="0">
            <a:spAutoFit/>
          </a:bodyPr>
          <a:lstStyle/>
          <a:p>
            <a:r>
              <a:rPr lang="el-GR" dirty="0" smtClean="0"/>
              <a:t>Αυτό φάνηκαν να το καταλαβαίνουν, κι έτσι η νεαρή δασκάλα συνέχισε:</a:t>
            </a:r>
          </a:p>
          <a:p>
            <a:r>
              <a:rPr lang="el-GR" dirty="0" smtClean="0"/>
              <a:t>- Ένα, δύο, τρία, τέσσερα. Υπάρχουν μόνο τέσσερα σκαμνάκια. Χρειαζόμαστε άλλο ένα για να γίνουν πέντε.  </a:t>
            </a:r>
            <a:endParaRPr lang="en-US" dirty="0"/>
          </a:p>
        </p:txBody>
      </p:sp>
      <p:sp>
        <p:nvSpPr>
          <p:cNvPr id="3" name="TextBox 2"/>
          <p:cNvSpPr txBox="1"/>
          <p:nvPr/>
        </p:nvSpPr>
        <p:spPr>
          <a:xfrm>
            <a:off x="5486400" y="2827680"/>
            <a:ext cx="1524000" cy="14478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3791736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NNA-M~1\AppData\Local\Temp\Rar$DIa0.054\to magiko kouti tis ariadnis_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228600"/>
            <a:ext cx="3429000" cy="3970318"/>
          </a:xfrm>
          <a:prstGeom prst="rect">
            <a:avLst/>
          </a:prstGeom>
          <a:solidFill>
            <a:schemeClr val="bg1"/>
          </a:solidFill>
        </p:spPr>
        <p:txBody>
          <a:bodyPr wrap="square" rtlCol="0">
            <a:spAutoFit/>
          </a:bodyPr>
          <a:lstStyle/>
          <a:p>
            <a:pPr marL="285750" indent="-285750">
              <a:buFontTx/>
              <a:buChar char="-"/>
            </a:pPr>
            <a:r>
              <a:rPr lang="el-GR" dirty="0" smtClean="0"/>
              <a:t>Τί μπορούμε να κάνουμε; ρώτησε γεμάτο περιέργεια ένα από τα λαγουδάκια.</a:t>
            </a:r>
          </a:p>
          <a:p>
            <a:pPr marL="285750" indent="-285750">
              <a:buFontTx/>
              <a:buChar char="-"/>
            </a:pPr>
            <a:r>
              <a:rPr lang="el-GR" dirty="0" smtClean="0"/>
              <a:t>Υπάρχουν δύο λύσεις. Ή θα φτιάξουμε άλλο ένα σκαμνάκι ή</a:t>
            </a:r>
            <a:r>
              <a:rPr lang="en-CY" dirty="0" smtClean="0"/>
              <a:t>…</a:t>
            </a:r>
            <a:r>
              <a:rPr lang="el-GR" dirty="0" smtClean="0"/>
              <a:t> θα κόψουμε τα πόδια του τραπεζιού. </a:t>
            </a:r>
          </a:p>
          <a:p>
            <a:r>
              <a:rPr lang="el-GR" dirty="0" smtClean="0"/>
              <a:t>Η Αριάδνη έγινε ξαφνικά ξυλουργός, και μ΄ ένα πριόνι στο χέρι έκοψε τα πόδια του τραπεζιού. Έτσι μπορούσαν όλα τα λαγουδάκια να φτάνουν το φαγητό τους, χωρίς να χρειάζονται σκαμνάκια. </a:t>
            </a:r>
            <a:endParaRPr lang="en-US" dirty="0"/>
          </a:p>
        </p:txBody>
      </p:sp>
    </p:spTree>
    <p:extLst>
      <p:ext uri="{BB962C8B-B14F-4D97-AF65-F5344CB8AC3E}">
        <p14:creationId xmlns:p14="http://schemas.microsoft.com/office/powerpoint/2010/main" val="27662923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Tenon Saw Is Used To Cut A Diagonal Groove At ONE End Of The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447800"/>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57400" y="457200"/>
            <a:ext cx="5425524" cy="369332"/>
          </a:xfrm>
          <a:prstGeom prst="rect">
            <a:avLst/>
          </a:prstGeom>
          <a:noFill/>
        </p:spPr>
        <p:txBody>
          <a:bodyPr wrap="none" rtlCol="0">
            <a:spAutoFit/>
          </a:bodyPr>
          <a:lstStyle/>
          <a:p>
            <a:r>
              <a:rPr lang="el-GR" dirty="0" smtClean="0"/>
              <a:t>Πάμε να κόψουμε τα πόδια του τραπεζιού μαζί τους</a:t>
            </a:r>
            <a:r>
              <a:rPr lang="en-CY" dirty="0" smtClean="0"/>
              <a:t>…</a:t>
            </a:r>
            <a:r>
              <a:rPr lang="el-GR" dirty="0" smtClean="0"/>
              <a:t>!!</a:t>
            </a:r>
            <a:endParaRPr lang="en-US" dirty="0"/>
          </a:p>
        </p:txBody>
      </p:sp>
    </p:spTree>
    <p:extLst>
      <p:ext uri="{BB962C8B-B14F-4D97-AF65-F5344CB8AC3E}">
        <p14:creationId xmlns:p14="http://schemas.microsoft.com/office/powerpoint/2010/main" val="3543211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2133600"/>
            <a:ext cx="1600200" cy="1477328"/>
          </a:xfrm>
          <a:prstGeom prst="rect">
            <a:avLst/>
          </a:prstGeom>
        </p:spPr>
        <p:txBody>
          <a:bodyPr wrap="square">
            <a:spAutoFit/>
          </a:bodyPr>
          <a:lstStyle/>
          <a:p>
            <a:r>
              <a:rPr lang="el-GR" dirty="0"/>
              <a:t>Η Αριάδνη έχει ένα μαγικό κουτί, που της είχε χαρίσει ο παππούς της. </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7778" t="17408" r="3333"/>
          <a:stretch/>
        </p:blipFill>
        <p:spPr>
          <a:xfrm rot="5400000">
            <a:off x="2657476" y="1228724"/>
            <a:ext cx="6095998" cy="4248150"/>
          </a:xfrm>
          <a:prstGeom prst="rect">
            <a:avLst/>
          </a:prstGeom>
        </p:spPr>
      </p:pic>
    </p:spTree>
    <p:extLst>
      <p:ext uri="{BB962C8B-B14F-4D97-AF65-F5344CB8AC3E}">
        <p14:creationId xmlns:p14="http://schemas.microsoft.com/office/powerpoint/2010/main" val="13006823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5200" y="775296"/>
            <a:ext cx="2895600" cy="1200329"/>
          </a:xfrm>
          <a:prstGeom prst="rect">
            <a:avLst/>
          </a:prstGeom>
          <a:solidFill>
            <a:schemeClr val="bg1"/>
          </a:solidFill>
        </p:spPr>
        <p:txBody>
          <a:bodyPr wrap="square" rtlCol="0">
            <a:spAutoFit/>
          </a:bodyPr>
          <a:lstStyle/>
          <a:p>
            <a:r>
              <a:rPr lang="el-GR" dirty="0" smtClean="0"/>
              <a:t>Την Τρίτη φορά που επισκέφθηκε η Αριάδνη τα λαγουδάκια, της φάνηκαν πολύ χλωμά. </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6667" t="15926" r="17777" b="12963"/>
          <a:stretch/>
        </p:blipFill>
        <p:spPr>
          <a:xfrm rot="5400000">
            <a:off x="3021012" y="3227388"/>
            <a:ext cx="3559177" cy="2895601"/>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7778" t="17407" r="14444" b="8519"/>
          <a:stretch/>
        </p:blipFill>
        <p:spPr>
          <a:xfrm rot="5400000">
            <a:off x="-18114" y="512484"/>
            <a:ext cx="3581402" cy="293557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777" t="9630" r="30000" b="26667"/>
          <a:stretch/>
        </p:blipFill>
        <p:spPr>
          <a:xfrm rot="5400000">
            <a:off x="5958394" y="1619812"/>
            <a:ext cx="3467101" cy="2662238"/>
          </a:xfrm>
          <a:prstGeom prst="rect">
            <a:avLst/>
          </a:prstGeom>
        </p:spPr>
      </p:pic>
    </p:spTree>
    <p:extLst>
      <p:ext uri="{BB962C8B-B14F-4D97-AF65-F5344CB8AC3E}">
        <p14:creationId xmlns:p14="http://schemas.microsoft.com/office/powerpoint/2010/main" val="12150849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ick by MushroomMin on Dribbbl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057400"/>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72497" y="533400"/>
            <a:ext cx="3712298" cy="369332"/>
          </a:xfrm>
          <a:prstGeom prst="rect">
            <a:avLst/>
          </a:prstGeom>
          <a:noFill/>
        </p:spPr>
        <p:txBody>
          <a:bodyPr wrap="none" rtlCol="0">
            <a:spAutoFit/>
          </a:bodyPr>
          <a:lstStyle/>
          <a:p>
            <a:r>
              <a:rPr lang="el-GR" dirty="0" smtClean="0"/>
              <a:t>Πώς είσαι όταν νιώθεις άρρωστος</a:t>
            </a:r>
            <a:r>
              <a:rPr lang="en-GB" dirty="0" smtClean="0"/>
              <a:t>/</a:t>
            </a:r>
            <a:r>
              <a:rPr lang="el-GR" dirty="0" smtClean="0"/>
              <a:t>η; </a:t>
            </a:r>
            <a:endParaRPr lang="en-US" dirty="0"/>
          </a:p>
        </p:txBody>
      </p:sp>
    </p:spTree>
    <p:extLst>
      <p:ext uri="{BB962C8B-B14F-4D97-AF65-F5344CB8AC3E}">
        <p14:creationId xmlns:p14="http://schemas.microsoft.com/office/powerpoint/2010/main" val="14493931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NNA-M~1\AppData\Local\Temp\Rar$DIa0.839\to magiko kouti tis ariadnis_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57800" y="990600"/>
            <a:ext cx="3505200" cy="1200329"/>
          </a:xfrm>
          <a:prstGeom prst="rect">
            <a:avLst/>
          </a:prstGeom>
          <a:solidFill>
            <a:schemeClr val="bg1"/>
          </a:solidFill>
        </p:spPr>
        <p:txBody>
          <a:bodyPr wrap="square" rtlCol="0">
            <a:spAutoFit/>
          </a:bodyPr>
          <a:lstStyle/>
          <a:p>
            <a:r>
              <a:rPr lang="el-GR" dirty="0" smtClean="0"/>
              <a:t>Έγινε λοιπόν γιατρός και τα εξέτασε πολύ προσεκτικά. </a:t>
            </a:r>
          </a:p>
          <a:p>
            <a:r>
              <a:rPr lang="el-GR" dirty="0" smtClean="0"/>
              <a:t>- Τί σας συμβαίνει, λαγουδάκια μου; </a:t>
            </a:r>
            <a:endParaRPr lang="en-US" dirty="0"/>
          </a:p>
        </p:txBody>
      </p:sp>
    </p:spTree>
    <p:extLst>
      <p:ext uri="{BB962C8B-B14F-4D97-AF65-F5344CB8AC3E}">
        <p14:creationId xmlns:p14="http://schemas.microsoft.com/office/powerpoint/2010/main" val="28054167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3157" y="152400"/>
            <a:ext cx="4686300" cy="1200329"/>
          </a:xfrm>
          <a:prstGeom prst="rect">
            <a:avLst/>
          </a:prstGeom>
          <a:solidFill>
            <a:schemeClr val="bg1"/>
          </a:solidFill>
        </p:spPr>
        <p:txBody>
          <a:bodyPr wrap="square" rtlCol="0">
            <a:spAutoFit/>
          </a:bodyPr>
          <a:lstStyle/>
          <a:p>
            <a:pPr marL="285750" indent="-285750">
              <a:buFontTx/>
              <a:buChar char="-"/>
            </a:pPr>
            <a:r>
              <a:rPr lang="el-GR" dirty="0" smtClean="0"/>
              <a:t>Δεν μπορούμε να κοιμηθούμε, είπαν όλα ταυτόχρονα. Ο ήλιος μας χτυπάει συνέχεια. Δεν μπορούμε να κλείσουμε τα μάτια μας και σκάμε από τη </a:t>
            </a:r>
            <a:r>
              <a:rPr lang="el-GR" dirty="0" smtClean="0"/>
              <a:t>ζέστη. </a:t>
            </a:r>
            <a:endParaRPr lang="el-GR" dirty="0" smtClean="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7778" t="17408" b="42592"/>
          <a:stretch/>
        </p:blipFill>
        <p:spPr>
          <a:xfrm rot="5400000">
            <a:off x="-1466386" y="2858430"/>
            <a:ext cx="5638802" cy="20574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444" t="26296" r="-1111" b="36666"/>
          <a:stretch/>
        </p:blipFill>
        <p:spPr>
          <a:xfrm rot="5400000">
            <a:off x="1838557" y="3106867"/>
            <a:ext cx="5257802" cy="19050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222" t="29259" b="27778"/>
          <a:stretch/>
        </p:blipFill>
        <p:spPr>
          <a:xfrm rot="5400000">
            <a:off x="4648199" y="2286001"/>
            <a:ext cx="6019802" cy="2209800"/>
          </a:xfrm>
          <a:prstGeom prst="rect">
            <a:avLst/>
          </a:prstGeom>
        </p:spPr>
      </p:pic>
    </p:spTree>
    <p:extLst>
      <p:ext uri="{BB962C8B-B14F-4D97-AF65-F5344CB8AC3E}">
        <p14:creationId xmlns:p14="http://schemas.microsoft.com/office/powerpoint/2010/main" val="2300292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appy Sun Sticker by Kye Cheng for iOS &amp; Android |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828800"/>
            <a:ext cx="4707673" cy="47076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27757" y="533400"/>
            <a:ext cx="4618316" cy="369332"/>
          </a:xfrm>
          <a:prstGeom prst="rect">
            <a:avLst/>
          </a:prstGeom>
          <a:noFill/>
        </p:spPr>
        <p:txBody>
          <a:bodyPr wrap="none" rtlCol="0">
            <a:spAutoFit/>
          </a:bodyPr>
          <a:lstStyle/>
          <a:p>
            <a:r>
              <a:rPr lang="el-GR" dirty="0" smtClean="0"/>
              <a:t>Πώς νιώθεις όταν σε χτυπάει ο δυνατός ήλιος; </a:t>
            </a:r>
            <a:endParaRPr lang="en-US" dirty="0"/>
          </a:p>
        </p:txBody>
      </p:sp>
    </p:spTree>
    <p:extLst>
      <p:ext uri="{BB962C8B-B14F-4D97-AF65-F5344CB8AC3E}">
        <p14:creationId xmlns:p14="http://schemas.microsoft.com/office/powerpoint/2010/main" val="23686676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ANNA-M~1\AppData\Local\Temp\Rar$DIa0.851\to magiko kouti tis ariadnis_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10200" y="990600"/>
            <a:ext cx="2743200" cy="2862322"/>
          </a:xfrm>
          <a:prstGeom prst="rect">
            <a:avLst/>
          </a:prstGeom>
          <a:solidFill>
            <a:schemeClr val="bg1"/>
          </a:solidFill>
        </p:spPr>
        <p:txBody>
          <a:bodyPr wrap="square" rtlCol="0">
            <a:spAutoFit/>
          </a:bodyPr>
          <a:lstStyle/>
          <a:p>
            <a:pPr marL="285750" indent="-285750">
              <a:buFontTx/>
              <a:buChar char="-"/>
            </a:pPr>
            <a:r>
              <a:rPr lang="el-GR" dirty="0" smtClean="0"/>
              <a:t>Γιατί δεν προσπαθείτε να κοιμάστε όταν ο ήλιος δύει ή  κρυμμένα σε μια τρύπα κάτω από το έδαφος όταν είναι ακόμα μέρα;</a:t>
            </a:r>
          </a:p>
          <a:p>
            <a:pPr marL="285750" indent="-285750">
              <a:buFontTx/>
              <a:buChar char="-"/>
            </a:pPr>
            <a:r>
              <a:rPr lang="el-GR" dirty="0" smtClean="0"/>
              <a:t>Είσαι πάρα πολύ έξυπνη! Απάντησαν χαρούμενα τα λαγουδάκια. </a:t>
            </a:r>
            <a:endParaRPr lang="en-US" dirty="0"/>
          </a:p>
        </p:txBody>
      </p:sp>
    </p:spTree>
    <p:extLst>
      <p:ext uri="{BB962C8B-B14F-4D97-AF65-F5344CB8AC3E}">
        <p14:creationId xmlns:p14="http://schemas.microsoft.com/office/powerpoint/2010/main" val="35151383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ANNA-M~1\AppData\Local\Temp\Rar$DIa0.567\to magiko kouti tis ariadnis_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2743200"/>
            <a:ext cx="4191000" cy="1754326"/>
          </a:xfrm>
          <a:prstGeom prst="rect">
            <a:avLst/>
          </a:prstGeom>
          <a:solidFill>
            <a:schemeClr val="bg1"/>
          </a:solidFill>
        </p:spPr>
        <p:txBody>
          <a:bodyPr wrap="square" rtlCol="0">
            <a:spAutoFit/>
          </a:bodyPr>
          <a:lstStyle/>
          <a:p>
            <a:r>
              <a:rPr lang="el-GR" dirty="0" smtClean="0"/>
              <a:t>Ένα βράδυ, το μαγικό κουτί ξύπνησε την Αριάδνη. Έκανε ένα παράξενο θόρυβο και χτυπούσε στο πάτωμα. Η Αριάδνη άνοιξε λοιπόν την πόρτα του. </a:t>
            </a:r>
            <a:endParaRPr lang="en-GB" dirty="0" smtClean="0"/>
          </a:p>
          <a:p>
            <a:endParaRPr lang="en-GB" dirty="0"/>
          </a:p>
          <a:p>
            <a:endParaRPr lang="el-GR" dirty="0" smtClean="0"/>
          </a:p>
        </p:txBody>
      </p:sp>
    </p:spTree>
    <p:extLst>
      <p:ext uri="{BB962C8B-B14F-4D97-AF65-F5344CB8AC3E}">
        <p14:creationId xmlns:p14="http://schemas.microsoft.com/office/powerpoint/2010/main" val="714529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952875" y="1457325"/>
            <a:ext cx="4952999" cy="3714749"/>
          </a:xfrm>
          <a:prstGeom prst="rect">
            <a:avLst/>
          </a:prstGeom>
        </p:spPr>
      </p:pic>
      <p:sp>
        <p:nvSpPr>
          <p:cNvPr id="3" name="Rectangle 2"/>
          <p:cNvSpPr/>
          <p:nvPr/>
        </p:nvSpPr>
        <p:spPr>
          <a:xfrm>
            <a:off x="685800" y="2667000"/>
            <a:ext cx="3124200" cy="923330"/>
          </a:xfrm>
          <a:prstGeom prst="rect">
            <a:avLst/>
          </a:prstGeom>
        </p:spPr>
        <p:txBody>
          <a:bodyPr wrap="square">
            <a:spAutoFit/>
          </a:bodyPr>
          <a:lstStyle/>
          <a:p>
            <a:pPr marL="285750" indent="-285750">
              <a:buFontTx/>
              <a:buChar char="-"/>
            </a:pPr>
            <a:r>
              <a:rPr lang="el-GR" dirty="0"/>
              <a:t>Τί πάθατε, καλά μου λαγουδάκια; ρώτησε.</a:t>
            </a:r>
          </a:p>
          <a:p>
            <a:pPr marL="285750" indent="-285750">
              <a:buFontTx/>
              <a:buChar char="-"/>
            </a:pPr>
            <a:r>
              <a:rPr lang="el-GR" dirty="0"/>
              <a:t>Φοβόμαστε το σκοτάδι.  </a:t>
            </a:r>
            <a:endParaRPr lang="en-US" dirty="0"/>
          </a:p>
        </p:txBody>
      </p:sp>
    </p:spTree>
    <p:extLst>
      <p:ext uri="{BB962C8B-B14F-4D97-AF65-F5344CB8AC3E}">
        <p14:creationId xmlns:p14="http://schemas.microsoft.com/office/powerpoint/2010/main" val="39427426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NNA-M~1\AppData\Local\Temp\Rar$DIa0.837\to magiko kouti tis ariadnis_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10200" y="1143000"/>
            <a:ext cx="3429000" cy="3139321"/>
          </a:xfrm>
          <a:prstGeom prst="rect">
            <a:avLst/>
          </a:prstGeom>
          <a:solidFill>
            <a:schemeClr val="bg1"/>
          </a:solidFill>
        </p:spPr>
        <p:txBody>
          <a:bodyPr wrap="square" rtlCol="0">
            <a:spAutoFit/>
          </a:bodyPr>
          <a:lstStyle/>
          <a:p>
            <a:pPr marL="285750" indent="-285750">
              <a:buFontTx/>
              <a:buChar char="-"/>
            </a:pPr>
            <a:r>
              <a:rPr lang="el-GR" dirty="0" err="1" smtClean="0"/>
              <a:t>Χμμ</a:t>
            </a:r>
            <a:r>
              <a:rPr lang="en-CY" dirty="0" smtClean="0"/>
              <a:t>…</a:t>
            </a:r>
            <a:r>
              <a:rPr lang="el-GR" dirty="0" smtClean="0"/>
              <a:t> Για να δούμε τι μπορούμε να κάνουμε </a:t>
            </a:r>
            <a:r>
              <a:rPr lang="el-GR" dirty="0" err="1" smtClean="0"/>
              <a:t>γι</a:t>
            </a:r>
            <a:r>
              <a:rPr lang="el-GR" dirty="0" smtClean="0"/>
              <a:t>΄ αυτό</a:t>
            </a:r>
            <a:r>
              <a:rPr lang="en-CY" dirty="0" smtClean="0"/>
              <a:t>…</a:t>
            </a:r>
            <a:endParaRPr lang="el-GR" dirty="0" smtClean="0"/>
          </a:p>
          <a:p>
            <a:r>
              <a:rPr lang="el-GR" dirty="0" smtClean="0"/>
              <a:t>Ένα δυνατό φως διέκοψε τις σκέψεις της: είχε μπει στο δωμάτιο η μητέρα της και είχε ανάψει το φωτιστικό.</a:t>
            </a:r>
          </a:p>
          <a:p>
            <a:r>
              <a:rPr lang="el-GR" dirty="0" smtClean="0"/>
              <a:t>- Τί κάνεις εκεί, Αριάδνη; Παίζεις με το κουτί του παππού σου μέσα στη νύχτα; Αφού ο γιατρός είπε να μείνεις στο κρεβάτι!    </a:t>
            </a:r>
            <a:endParaRPr lang="en-US" dirty="0"/>
          </a:p>
        </p:txBody>
      </p:sp>
    </p:spTree>
    <p:extLst>
      <p:ext uri="{BB962C8B-B14F-4D97-AF65-F5344CB8AC3E}">
        <p14:creationId xmlns:p14="http://schemas.microsoft.com/office/powerpoint/2010/main" val="4913829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NNA-M~1\AppData\Local\Temp\Rar$DIa0.850\to magiko kouti tis ariadnis_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2514600"/>
            <a:ext cx="4114800" cy="2585323"/>
          </a:xfrm>
          <a:prstGeom prst="rect">
            <a:avLst/>
          </a:prstGeom>
          <a:solidFill>
            <a:schemeClr val="bg1"/>
          </a:solidFill>
        </p:spPr>
        <p:txBody>
          <a:bodyPr wrap="square" rtlCol="0">
            <a:spAutoFit/>
          </a:bodyPr>
          <a:lstStyle/>
          <a:p>
            <a:r>
              <a:rPr lang="el-GR" dirty="0" smtClean="0"/>
              <a:t>- Δεν μπορώ να κοιμηθώ, είπε το κοριτσάκι, και επειδή σκέφτηκε τα λαγουδάκια πρόσθεσε: Μάλλον φταίει το σκοτάδι. </a:t>
            </a:r>
          </a:p>
          <a:p>
            <a:pPr marL="285750" indent="-285750">
              <a:buFontTx/>
              <a:buChar char="-"/>
            </a:pPr>
            <a:r>
              <a:rPr lang="el-GR" dirty="0" smtClean="0"/>
              <a:t>Λοιπόν, είναι η ώρα να πάρεις το φάρμακο σου και να ξαπλώσεις ξανά στο κρεβάτι. Αν είσαι καλό παιδί, θα σου διαβάσω ένα παραμύθι. Μόνο ένα, όμως!</a:t>
            </a:r>
          </a:p>
        </p:txBody>
      </p:sp>
    </p:spTree>
    <p:extLst>
      <p:ext uri="{BB962C8B-B14F-4D97-AF65-F5344CB8AC3E}">
        <p14:creationId xmlns:p14="http://schemas.microsoft.com/office/powerpoint/2010/main" val="31699720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NNA-M~1\AppData\Local\Temp\Rar$DIa0.378\to magiko kouti tis ariadnis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1143000"/>
            <a:ext cx="3352800" cy="3139321"/>
          </a:xfrm>
          <a:prstGeom prst="rect">
            <a:avLst/>
          </a:prstGeom>
          <a:solidFill>
            <a:schemeClr val="bg1"/>
          </a:solidFill>
        </p:spPr>
        <p:txBody>
          <a:bodyPr wrap="square" rtlCol="0">
            <a:spAutoFit/>
          </a:bodyPr>
          <a:lstStyle/>
          <a:p>
            <a:pPr marL="285750" indent="-285750">
              <a:buFontTx/>
              <a:buChar char="-"/>
            </a:pPr>
            <a:r>
              <a:rPr lang="el-GR" dirty="0" smtClean="0"/>
              <a:t>Είναι όμως μυστικό, της ψιθύρισε τη μέρα που της το χάρισε. Χάρη σ΄ αυτό θα μπορείς να γίνεσαι κάθε φορά ότι θέλεις. </a:t>
            </a:r>
          </a:p>
          <a:p>
            <a:pPr marL="285750" indent="-285750">
              <a:buFontTx/>
              <a:buChar char="-"/>
            </a:pPr>
            <a:endParaRPr lang="el-GR" dirty="0"/>
          </a:p>
          <a:p>
            <a:pPr marL="285750" indent="-285750">
              <a:buFontTx/>
              <a:buChar char="-"/>
            </a:pPr>
            <a:endParaRPr lang="el-GR" dirty="0" smtClean="0"/>
          </a:p>
          <a:p>
            <a:pPr marL="285750" indent="-285750">
              <a:buFontTx/>
              <a:buChar char="-"/>
            </a:pPr>
            <a:endParaRPr lang="el-GR" dirty="0"/>
          </a:p>
          <a:p>
            <a:pPr marL="285750" indent="-285750">
              <a:buFontTx/>
              <a:buChar char="-"/>
            </a:pPr>
            <a:endParaRPr lang="el-GR" dirty="0" smtClean="0"/>
          </a:p>
          <a:p>
            <a:pPr marL="285750" indent="-285750">
              <a:buFontTx/>
              <a:buChar char="-"/>
            </a:pPr>
            <a:endParaRPr lang="el-GR" dirty="0"/>
          </a:p>
          <a:p>
            <a:pPr marL="285750" indent="-285750">
              <a:buFontTx/>
              <a:buChar char="-"/>
            </a:pPr>
            <a:endParaRPr lang="en-US" dirty="0"/>
          </a:p>
        </p:txBody>
      </p:sp>
    </p:spTree>
    <p:extLst>
      <p:ext uri="{BB962C8B-B14F-4D97-AF65-F5344CB8AC3E}">
        <p14:creationId xmlns:p14="http://schemas.microsoft.com/office/powerpoint/2010/main" val="25598715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111" t="-370" r="26667" b="11481"/>
          <a:stretch/>
        </p:blipFill>
        <p:spPr>
          <a:xfrm rot="5400000">
            <a:off x="228662" y="1267461"/>
            <a:ext cx="2915921" cy="31242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445" t="14444" r="30000" b="11481"/>
          <a:stretch/>
        </p:blipFill>
        <p:spPr>
          <a:xfrm rot="5400000">
            <a:off x="6112933" y="1371601"/>
            <a:ext cx="2941195" cy="2941194"/>
          </a:xfrm>
          <a:prstGeom prst="rect">
            <a:avLst/>
          </a:prstGeom>
        </p:spPr>
      </p:pic>
      <p:sp>
        <p:nvSpPr>
          <p:cNvPr id="4" name="Rectangle 3"/>
          <p:cNvSpPr/>
          <p:nvPr/>
        </p:nvSpPr>
        <p:spPr>
          <a:xfrm>
            <a:off x="2286000" y="5257800"/>
            <a:ext cx="4572000" cy="646331"/>
          </a:xfrm>
          <a:prstGeom prst="rect">
            <a:avLst/>
          </a:prstGeom>
        </p:spPr>
        <p:txBody>
          <a:bodyPr>
            <a:spAutoFit/>
          </a:bodyPr>
          <a:lstStyle/>
          <a:p>
            <a:r>
              <a:rPr lang="el-GR" dirty="0"/>
              <a:t>Ώστε αυτό ήταν, ένα παραμύθι! Πώς δεν το είχε σκεφτεί νωρίτερα; </a:t>
            </a:r>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5555" r="23333"/>
          <a:stretch/>
        </p:blipFill>
        <p:spPr>
          <a:xfrm rot="5400000">
            <a:off x="3222867" y="1482533"/>
            <a:ext cx="2915923" cy="2694059"/>
          </a:xfrm>
          <a:prstGeom prst="rect">
            <a:avLst/>
          </a:prstGeom>
        </p:spPr>
      </p:pic>
    </p:spTree>
    <p:extLst>
      <p:ext uri="{BB962C8B-B14F-4D97-AF65-F5344CB8AC3E}">
        <p14:creationId xmlns:p14="http://schemas.microsoft.com/office/powerpoint/2010/main" val="6256498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 Books: Animated Images, Gifs, Pictures &amp; Animations - 100% FRE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68805" y="1752600"/>
            <a:ext cx="3200400" cy="38576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00400" y="533400"/>
            <a:ext cx="2965299" cy="369332"/>
          </a:xfrm>
          <a:prstGeom prst="rect">
            <a:avLst/>
          </a:prstGeom>
          <a:noFill/>
        </p:spPr>
        <p:txBody>
          <a:bodyPr wrap="none" rtlCol="0">
            <a:spAutoFit/>
          </a:bodyPr>
          <a:lstStyle/>
          <a:p>
            <a:r>
              <a:rPr lang="el-GR" dirty="0" smtClean="0"/>
              <a:t>Σου αρέσουν τα παραμύθια;  </a:t>
            </a:r>
            <a:endParaRPr lang="en-US" dirty="0"/>
          </a:p>
        </p:txBody>
      </p:sp>
    </p:spTree>
    <p:extLst>
      <p:ext uri="{BB962C8B-B14F-4D97-AF65-F5344CB8AC3E}">
        <p14:creationId xmlns:p14="http://schemas.microsoft.com/office/powerpoint/2010/main" val="21224822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ANNA-M~1\AppData\Local\Temp\Rar$DIa0.516\to magiko kouti tis ariadnis_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62600" y="2971800"/>
            <a:ext cx="3124200" cy="1754326"/>
          </a:xfrm>
          <a:prstGeom prst="rect">
            <a:avLst/>
          </a:prstGeom>
          <a:solidFill>
            <a:schemeClr val="bg1"/>
          </a:solidFill>
        </p:spPr>
        <p:txBody>
          <a:bodyPr wrap="square" rtlCol="0">
            <a:spAutoFit/>
          </a:bodyPr>
          <a:lstStyle/>
          <a:p>
            <a:r>
              <a:rPr lang="el-GR" dirty="0" smtClean="0"/>
              <a:t>  Η μαμά της έλεγε τα ωραιότερα παραμύθια του κόσμου. Η Αριάδνη την κοίταξε και ένιωσε ευτυχισμένη που νοιαζόταν τόσο </a:t>
            </a:r>
            <a:r>
              <a:rPr lang="el-GR" dirty="0" err="1" smtClean="0"/>
              <a:t>γι</a:t>
            </a:r>
            <a:r>
              <a:rPr lang="el-GR" dirty="0" smtClean="0"/>
              <a:t>΄ αυτήν. </a:t>
            </a:r>
          </a:p>
          <a:p>
            <a:endParaRPr lang="en-US" dirty="0"/>
          </a:p>
        </p:txBody>
      </p:sp>
    </p:spTree>
    <p:extLst>
      <p:ext uri="{BB962C8B-B14F-4D97-AF65-F5344CB8AC3E}">
        <p14:creationId xmlns:p14="http://schemas.microsoft.com/office/powerpoint/2010/main" val="14431217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om Mother Sticker by GravidanzaOnLine for iOS &amp; Android |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49549" y="2286000"/>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75836" y="609600"/>
            <a:ext cx="2814425" cy="646331"/>
          </a:xfrm>
          <a:prstGeom prst="rect">
            <a:avLst/>
          </a:prstGeom>
          <a:noFill/>
        </p:spPr>
        <p:txBody>
          <a:bodyPr wrap="none" rtlCol="0">
            <a:spAutoFit/>
          </a:bodyPr>
          <a:lstStyle/>
          <a:p>
            <a:r>
              <a:rPr lang="el-GR" dirty="0" smtClean="0"/>
              <a:t>Είχε πλάκα να είσαι μαμά</a:t>
            </a:r>
            <a:r>
              <a:rPr lang="en-CY" dirty="0" smtClean="0"/>
              <a:t>…</a:t>
            </a:r>
            <a:r>
              <a:rPr lang="el-GR" dirty="0" smtClean="0"/>
              <a:t> </a:t>
            </a:r>
          </a:p>
          <a:p>
            <a:r>
              <a:rPr lang="el-GR" dirty="0" smtClean="0"/>
              <a:t>Ας κάνουμε τη μαμά</a:t>
            </a:r>
            <a:r>
              <a:rPr lang="en-CY" dirty="0" smtClean="0"/>
              <a:t>…</a:t>
            </a:r>
            <a:r>
              <a:rPr lang="el-GR" dirty="0" smtClean="0"/>
              <a:t> </a:t>
            </a:r>
            <a:endParaRPr lang="en-US" dirty="0"/>
          </a:p>
        </p:txBody>
      </p:sp>
    </p:spTree>
    <p:extLst>
      <p:ext uri="{BB962C8B-B14F-4D97-AF65-F5344CB8AC3E}">
        <p14:creationId xmlns:p14="http://schemas.microsoft.com/office/powerpoint/2010/main" val="19990164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Teacher Sticker for iOS &amp; Android |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667000"/>
            <a:ext cx="2265535" cy="2305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15629" y="609600"/>
            <a:ext cx="2606676" cy="646331"/>
          </a:xfrm>
          <a:prstGeom prst="rect">
            <a:avLst/>
          </a:prstGeom>
          <a:noFill/>
        </p:spPr>
        <p:txBody>
          <a:bodyPr wrap="none" rtlCol="0">
            <a:spAutoFit/>
          </a:bodyPr>
          <a:lstStyle/>
          <a:p>
            <a:r>
              <a:rPr lang="el-GR" dirty="0"/>
              <a:t>δ</a:t>
            </a:r>
            <a:r>
              <a:rPr lang="el-GR" dirty="0" smtClean="0"/>
              <a:t>ασκάλα</a:t>
            </a:r>
            <a:r>
              <a:rPr lang="en-CY" dirty="0" smtClean="0"/>
              <a:t>…</a:t>
            </a:r>
            <a:r>
              <a:rPr lang="el-GR" dirty="0" smtClean="0"/>
              <a:t> </a:t>
            </a:r>
          </a:p>
          <a:p>
            <a:r>
              <a:rPr lang="el-GR" dirty="0" smtClean="0"/>
              <a:t>Ας κάνουμε τη δασκάλα...</a:t>
            </a:r>
            <a:endParaRPr lang="en-US" dirty="0"/>
          </a:p>
        </p:txBody>
      </p:sp>
    </p:spTree>
    <p:extLst>
      <p:ext uri="{BB962C8B-B14F-4D97-AF65-F5344CB8AC3E}">
        <p14:creationId xmlns:p14="http://schemas.microsoft.com/office/powerpoint/2010/main" val="30638789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School smith middle GIF - Find on GIF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590800"/>
            <a:ext cx="2876550" cy="28765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57764" y="762000"/>
            <a:ext cx="2447786" cy="646331"/>
          </a:xfrm>
          <a:prstGeom prst="rect">
            <a:avLst/>
          </a:prstGeom>
          <a:noFill/>
        </p:spPr>
        <p:txBody>
          <a:bodyPr wrap="none" rtlCol="0">
            <a:spAutoFit/>
          </a:bodyPr>
          <a:lstStyle/>
          <a:p>
            <a:r>
              <a:rPr lang="el-GR" dirty="0"/>
              <a:t>γ</a:t>
            </a:r>
            <a:r>
              <a:rPr lang="el-GR" dirty="0" smtClean="0"/>
              <a:t>ιατρός</a:t>
            </a:r>
            <a:r>
              <a:rPr lang="en-CY" dirty="0" smtClean="0"/>
              <a:t>…</a:t>
            </a:r>
            <a:endParaRPr lang="el-GR" dirty="0" smtClean="0"/>
          </a:p>
          <a:p>
            <a:r>
              <a:rPr lang="el-GR" dirty="0" smtClean="0"/>
              <a:t>Ας κάνουμε τη γιατρό</a:t>
            </a:r>
            <a:r>
              <a:rPr lang="en-CY" dirty="0" smtClean="0"/>
              <a:t>…</a:t>
            </a:r>
            <a:r>
              <a:rPr lang="el-GR" dirty="0" smtClean="0"/>
              <a:t> </a:t>
            </a:r>
            <a:endParaRPr lang="en-US" dirty="0"/>
          </a:p>
        </p:txBody>
      </p:sp>
    </p:spTree>
    <p:extLst>
      <p:ext uri="{BB962C8B-B14F-4D97-AF65-F5344CB8AC3E}">
        <p14:creationId xmlns:p14="http://schemas.microsoft.com/office/powerpoint/2010/main" val="33546382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ANNA-M~1\AppData\Local\Temp\Rar$DIa0.516\to magiko kouti tis ariadnis_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0" y="2828835"/>
            <a:ext cx="3505200" cy="2031325"/>
          </a:xfrm>
          <a:prstGeom prst="rect">
            <a:avLst/>
          </a:prstGeom>
          <a:solidFill>
            <a:schemeClr val="bg1"/>
          </a:solidFill>
        </p:spPr>
        <p:txBody>
          <a:bodyPr wrap="square" rtlCol="0">
            <a:spAutoFit/>
          </a:bodyPr>
          <a:lstStyle/>
          <a:p>
            <a:r>
              <a:rPr lang="en-CY" dirty="0" smtClean="0"/>
              <a:t>…</a:t>
            </a:r>
            <a:r>
              <a:rPr lang="el-GR" dirty="0" smtClean="0"/>
              <a:t>αλλά ήταν πολύ κουραστικό. </a:t>
            </a:r>
          </a:p>
          <a:p>
            <a:r>
              <a:rPr lang="el-GR" dirty="0" smtClean="0"/>
              <a:t>   Ήταν ακόμη μικρή. Είχε καιρό μπροστά της μέχρι να μεγαλώσει και να αποκτήσει τόσες ευθύνες.</a:t>
            </a:r>
          </a:p>
          <a:p>
            <a:endParaRPr lang="el-GR" dirty="0"/>
          </a:p>
          <a:p>
            <a:endParaRPr lang="el-GR" dirty="0" smtClean="0"/>
          </a:p>
          <a:p>
            <a:r>
              <a:rPr lang="el-GR" dirty="0" smtClean="0"/>
              <a:t> </a:t>
            </a:r>
            <a:endParaRPr lang="en-US" dirty="0"/>
          </a:p>
        </p:txBody>
      </p:sp>
    </p:spTree>
    <p:extLst>
      <p:ext uri="{BB962C8B-B14F-4D97-AF65-F5344CB8AC3E}">
        <p14:creationId xmlns:p14="http://schemas.microsoft.com/office/powerpoint/2010/main" val="8979196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ANNA-M~1\AppData\Local\Temp\Rar$DIa0.334\to magiko kouti tis ariadnis_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990600"/>
            <a:ext cx="3581400" cy="2585323"/>
          </a:xfrm>
          <a:prstGeom prst="rect">
            <a:avLst/>
          </a:prstGeom>
          <a:solidFill>
            <a:schemeClr val="bg1"/>
          </a:solidFill>
        </p:spPr>
        <p:txBody>
          <a:bodyPr wrap="square" rtlCol="0">
            <a:spAutoFit/>
          </a:bodyPr>
          <a:lstStyle/>
          <a:p>
            <a:r>
              <a:rPr lang="el-GR" dirty="0" smtClean="0"/>
              <a:t>Πριν αρχίσει η μαμά της να της λέει το παραμύθι, η Αριάδνη της είπε:</a:t>
            </a:r>
          </a:p>
          <a:p>
            <a:pPr marL="285750" indent="-285750">
              <a:buFontTx/>
              <a:buChar char="-"/>
            </a:pPr>
            <a:r>
              <a:rPr lang="el-GR" dirty="0" smtClean="0"/>
              <a:t>Μαμά, μπορείς να αφήσεις την πόρτα του κουτιού, για να ακούσουν και τα λαγουδάκια το παραμύθι σου; </a:t>
            </a:r>
          </a:p>
          <a:p>
            <a:pPr marL="285750" indent="-285750">
              <a:buFontTx/>
              <a:buChar char="-"/>
            </a:pPr>
            <a:r>
              <a:rPr lang="el-GR" dirty="0" smtClean="0"/>
              <a:t>- Ναι, αν θέλεις. Αλλά ξάπλωσε γρήγορα στο κρεβάτι σου, εντάξει; </a:t>
            </a:r>
          </a:p>
        </p:txBody>
      </p:sp>
    </p:spTree>
    <p:extLst>
      <p:ext uri="{BB962C8B-B14F-4D97-AF65-F5344CB8AC3E}">
        <p14:creationId xmlns:p14="http://schemas.microsoft.com/office/powerpoint/2010/main" val="19644804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3333" t="26296" r="35556" b="2593"/>
          <a:stretch/>
        </p:blipFill>
        <p:spPr>
          <a:xfrm rot="5400000">
            <a:off x="218741" y="1649087"/>
            <a:ext cx="3051719" cy="3184401"/>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8889" t="11481" r="20000" b="-370"/>
          <a:stretch/>
        </p:blipFill>
        <p:spPr>
          <a:xfrm rot="5400000">
            <a:off x="5611203" y="-176095"/>
            <a:ext cx="2823117" cy="3682324"/>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6667" t="10001" r="22222" b="20370"/>
          <a:stretch/>
        </p:blipFill>
        <p:spPr>
          <a:xfrm rot="5400000">
            <a:off x="3244734" y="3337091"/>
            <a:ext cx="3581400" cy="3060468"/>
          </a:xfrm>
          <a:prstGeom prst="rect">
            <a:avLst/>
          </a:prstGeom>
        </p:spPr>
      </p:pic>
    </p:spTree>
    <p:extLst>
      <p:ext uri="{BB962C8B-B14F-4D97-AF65-F5344CB8AC3E}">
        <p14:creationId xmlns:p14="http://schemas.microsoft.com/office/powerpoint/2010/main" val="38552575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7625" y="1266825"/>
            <a:ext cx="5867399" cy="4400549"/>
          </a:xfrm>
          <a:prstGeom prst="rect">
            <a:avLst/>
          </a:prstGeom>
        </p:spPr>
      </p:pic>
      <p:sp>
        <p:nvSpPr>
          <p:cNvPr id="3" name="Rectangle 2"/>
          <p:cNvSpPr/>
          <p:nvPr/>
        </p:nvSpPr>
        <p:spPr>
          <a:xfrm>
            <a:off x="5715000" y="2259336"/>
            <a:ext cx="2639122" cy="1200329"/>
          </a:xfrm>
          <a:prstGeom prst="rect">
            <a:avLst/>
          </a:prstGeom>
        </p:spPr>
        <p:txBody>
          <a:bodyPr wrap="square">
            <a:spAutoFit/>
          </a:bodyPr>
          <a:lstStyle/>
          <a:p>
            <a:r>
              <a:rPr lang="el-GR" dirty="0"/>
              <a:t>Εκείνο το βράδυ, ένα κοριτσάκι και πέντε λαγουδάκια κοιμήθηκαν ήρεμα κι ευτυχισμένα. </a:t>
            </a:r>
            <a:endParaRPr lang="en-US" dirty="0"/>
          </a:p>
        </p:txBody>
      </p:sp>
    </p:spTree>
    <p:extLst>
      <p:ext uri="{BB962C8B-B14F-4D97-AF65-F5344CB8AC3E}">
        <p14:creationId xmlns:p14="http://schemas.microsoft.com/office/powerpoint/2010/main" val="35362945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524000"/>
            <a:ext cx="2514600" cy="2862322"/>
          </a:xfrm>
          <a:prstGeom prst="rect">
            <a:avLst/>
          </a:prstGeom>
        </p:spPr>
        <p:txBody>
          <a:bodyPr wrap="square">
            <a:spAutoFit/>
          </a:bodyPr>
          <a:lstStyle/>
          <a:p>
            <a:r>
              <a:rPr lang="el-GR" dirty="0"/>
              <a:t>Βλέπεις αυτό το πορτάκι; Να το κλειδί</a:t>
            </a:r>
            <a:r>
              <a:rPr lang="el-GR" dirty="0" smtClean="0"/>
              <a:t>!</a:t>
            </a:r>
            <a:r>
              <a:rPr lang="el-GR" dirty="0"/>
              <a:t> Εγώ </a:t>
            </a:r>
            <a:r>
              <a:rPr lang="el-GR" dirty="0" err="1"/>
              <a:t>παρείμαι</a:t>
            </a:r>
            <a:r>
              <a:rPr lang="el-GR" dirty="0"/>
              <a:t> χοντρός για να μπω μέσα. Μόνο τα παιδιά, που είναι μικροκαμωμένα  σαν εσένα, μπορούν να μπουν στον μαγικό αυτό κόσμο. </a:t>
            </a:r>
            <a:endParaRPr lang="en-US" dirty="0"/>
          </a:p>
          <a:p>
            <a:r>
              <a:rPr lang="el-GR"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448050" y="1352550"/>
            <a:ext cx="5334000" cy="4000500"/>
          </a:xfrm>
          <a:prstGeom prst="rect">
            <a:avLst/>
          </a:prstGeom>
        </p:spPr>
      </p:pic>
    </p:spTree>
    <p:extLst>
      <p:ext uri="{BB962C8B-B14F-4D97-AF65-F5344CB8AC3E}">
        <p14:creationId xmlns:p14="http://schemas.microsoft.com/office/powerpoint/2010/main" val="10921580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Good Night Girl Sticker by HitoPotato for iOS &amp; Android |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905000"/>
            <a:ext cx="3702754" cy="3124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30176" y="762000"/>
            <a:ext cx="2922851" cy="369332"/>
          </a:xfrm>
          <a:prstGeom prst="rect">
            <a:avLst/>
          </a:prstGeom>
          <a:noFill/>
        </p:spPr>
        <p:txBody>
          <a:bodyPr wrap="none" rtlCol="0">
            <a:spAutoFit/>
          </a:bodyPr>
          <a:lstStyle/>
          <a:p>
            <a:r>
              <a:rPr lang="el-GR" dirty="0" smtClean="0"/>
              <a:t>Ας κάνουμε ότι κοιμόμαστε</a:t>
            </a:r>
            <a:r>
              <a:rPr lang="en-CY" dirty="0" smtClean="0"/>
              <a:t>…</a:t>
            </a:r>
            <a:endParaRPr lang="en-US" dirty="0"/>
          </a:p>
        </p:txBody>
      </p:sp>
    </p:spTree>
    <p:extLst>
      <p:ext uri="{BB962C8B-B14F-4D97-AF65-F5344CB8AC3E}">
        <p14:creationId xmlns:p14="http://schemas.microsoft.com/office/powerpoint/2010/main" val="4647587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04800"/>
            <a:ext cx="3086100" cy="4876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181475" y="923925"/>
            <a:ext cx="4953000" cy="3714750"/>
          </a:xfrm>
          <a:prstGeom prst="rect">
            <a:avLst/>
          </a:prstGeom>
        </p:spPr>
      </p:pic>
      <p:sp>
        <p:nvSpPr>
          <p:cNvPr id="4" name="Rectangle 3"/>
          <p:cNvSpPr/>
          <p:nvPr/>
        </p:nvSpPr>
        <p:spPr>
          <a:xfrm>
            <a:off x="2819400" y="5181600"/>
            <a:ext cx="3496855" cy="1569660"/>
          </a:xfrm>
          <a:prstGeom prst="rect">
            <a:avLst/>
          </a:prstGeom>
          <a:noFill/>
        </p:spPr>
        <p:txBody>
          <a:bodyPr wrap="none" lIns="91440" tIns="45720" rIns="91440" bIns="45720">
            <a:spAutoFit/>
          </a:bodyPr>
          <a:lstStyle/>
          <a:p>
            <a:pPr algn="ctr"/>
            <a:r>
              <a:rPr lang="el-GR" sz="9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ΤΕΛΟΣ</a:t>
            </a:r>
            <a:endParaRPr lang="en-US" sz="9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022562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ANNA-M~1\AppData\Local\Temp\Rar$DIa0.459\to magiko kouti tis ariadnis_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19601" y="197347"/>
            <a:ext cx="4722540" cy="6463308"/>
          </a:xfrm>
          <a:prstGeom prst="rect">
            <a:avLst/>
          </a:prstGeom>
          <a:solidFill>
            <a:schemeClr val="bg1"/>
          </a:solidFill>
        </p:spPr>
        <p:txBody>
          <a:bodyPr wrap="square" rtlCol="0">
            <a:spAutoFit/>
          </a:bodyPr>
          <a:lstStyle/>
          <a:p>
            <a:r>
              <a:rPr lang="el-GR" dirty="0" smtClean="0"/>
              <a:t>ΑΡΧΗ ΤΕΤΑΡΤΗ</a:t>
            </a:r>
          </a:p>
          <a:p>
            <a:r>
              <a:rPr lang="el-GR" dirty="0"/>
              <a:t>τ</a:t>
            </a:r>
            <a:r>
              <a:rPr lang="el-GR" dirty="0" smtClean="0"/>
              <a:t>ης Διακήρυξης των Δικαιωμάτων του Παιδιού: </a:t>
            </a:r>
          </a:p>
          <a:p>
            <a:endParaRPr lang="el-GR" dirty="0"/>
          </a:p>
          <a:p>
            <a:r>
              <a:rPr lang="el-GR" dirty="0" smtClean="0"/>
              <a:t>Σε κάθε παιδί θα πρέπει να παρέχεται ιδιαίτερη φροντίδα και προστασία, στην οποία περιλαμβάνεται και η ικανοποιητική προγεννητική και μεταγεννητική μέριμνα. Το παιδί θα πρέπει να έχει ικανοποιητική διατροφή, στέγαση, ψυχαγωγία και ιατρική περίθαλψη. Κάθε παιδί, όπου κι αν ζει, πρέπει να έχει κάποιον να το φροντίζει. </a:t>
            </a:r>
          </a:p>
          <a:p>
            <a:endParaRPr lang="el-GR" dirty="0"/>
          </a:p>
          <a:p>
            <a:r>
              <a:rPr lang="el-GR" dirty="0" smtClean="0"/>
              <a:t>Στην ιστορία μας, η Αριάδνη αναλαμβάνει να φροντίσει τα πέντε λαγουδάκια που συναντά στο μαγικό κουτί. Τα βοηθά να φτάσουν τα καρότα τους και να φάνε το φαγητό που βρίσκεται στο ψηλό τραπέζι. Δεν τους τα δίνει η ίδια, αλλά τους δείχνει τον τρόπο να τα βρουν μόνα τους. Φροντίζει επίσης να ξεκουράζονται και να μην αρρωσταίνουν. Μέσα απ‘  το μαγικό της ταξίδι, συνειδητοποιεί πόσοι άνθρωποι χρειάζονται για να είναι υγιή και χαρούμενα τα παιδιά: γονείς, δάσκαλοι, γιατροί. </a:t>
            </a:r>
            <a:endParaRPr lang="en-US" dirty="0"/>
          </a:p>
        </p:txBody>
      </p:sp>
    </p:spTree>
    <p:extLst>
      <p:ext uri="{BB962C8B-B14F-4D97-AF65-F5344CB8AC3E}">
        <p14:creationId xmlns:p14="http://schemas.microsoft.com/office/powerpoint/2010/main" val="37111248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ANNA-M~1\AppData\Local\Temp\Rar$DIa0.464\to magiko kouti tis ariadnis_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5012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ANNA-M~1\AppData\Local\Temp\Rar$DIa0.311\to magiko kouti tis ariadnis_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9856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NNA-M~1\AppData\Local\Temp\Rar$DIa0.708\to magiko kouti tis ariadnis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781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29200" y="762000"/>
            <a:ext cx="2971800" cy="3693319"/>
          </a:xfrm>
          <a:prstGeom prst="rect">
            <a:avLst/>
          </a:prstGeom>
          <a:solidFill>
            <a:schemeClr val="bg1"/>
          </a:solidFill>
        </p:spPr>
        <p:txBody>
          <a:bodyPr wrap="square" rtlCol="0">
            <a:spAutoFit/>
          </a:bodyPr>
          <a:lstStyle/>
          <a:p>
            <a:r>
              <a:rPr lang="el-GR" dirty="0" smtClean="0"/>
              <a:t>Όταν ο παππούς βγήκε από το δωμάτιο, η Αριάδνη παρατήρησε το κουτί προβληματισμένη. Ήταν πολύ μεγάλο, και έμοιαζε φτιαγμένο από ξύλο. Άλλαζε όμως, χρώμα κάθε φορά που το μετακινούσε. Το κοίταξε καλά </a:t>
            </a:r>
            <a:r>
              <a:rPr lang="el-GR" dirty="0" err="1" smtClean="0"/>
              <a:t>καλά</a:t>
            </a:r>
            <a:r>
              <a:rPr lang="el-GR" dirty="0" smtClean="0"/>
              <a:t> από κάθε του πλευρό, κι έπειτα έβγαλε από την τσέπη της το κλειδί και το έβαλε στην κλειδαρότρυπα.  </a:t>
            </a:r>
            <a:endParaRPr lang="en-US" dirty="0"/>
          </a:p>
        </p:txBody>
      </p:sp>
    </p:spTree>
    <p:extLst>
      <p:ext uri="{BB962C8B-B14F-4D97-AF65-F5344CB8AC3E}">
        <p14:creationId xmlns:p14="http://schemas.microsoft.com/office/powerpoint/2010/main" val="24972557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778" t="14445"/>
          <a:stretch/>
        </p:blipFill>
        <p:spPr>
          <a:xfrm rot="5400000">
            <a:off x="1704975" y="1266825"/>
            <a:ext cx="6324600" cy="4400551"/>
          </a:xfrm>
          <a:prstGeom prst="rect">
            <a:avLst/>
          </a:prstGeom>
        </p:spPr>
      </p:pic>
    </p:spTree>
    <p:extLst>
      <p:ext uri="{BB962C8B-B14F-4D97-AF65-F5344CB8AC3E}">
        <p14:creationId xmlns:p14="http://schemas.microsoft.com/office/powerpoint/2010/main" val="4343762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NNA-M~1\AppData\Local\Temp\Rar$DIa0.456\to magiko kouti tis ariadnis_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2895600"/>
            <a:ext cx="3429000" cy="2862322"/>
          </a:xfrm>
          <a:prstGeom prst="rect">
            <a:avLst/>
          </a:prstGeom>
          <a:solidFill>
            <a:schemeClr val="bg1"/>
          </a:solidFill>
        </p:spPr>
        <p:txBody>
          <a:bodyPr wrap="square" rtlCol="0">
            <a:spAutoFit/>
          </a:bodyPr>
          <a:lstStyle/>
          <a:p>
            <a:r>
              <a:rPr lang="el-GR" dirty="0" smtClean="0"/>
              <a:t>Ξαφνικά, η Αριάδνη βρέθηκε σε έναν παράξενο κόσμο. Στα πόδια της είχε σύννεφα. Τα δέντρα και τα λουλούδια κρέμονταν απ‘ το ταβάνι. Έπειτα άκουσε ένα γοερό κλάμα. Έπρεπε να ανακαλύψει τι συνέβαινε. Κι έτσι αποφάσισε να γίνει ντετέκτιβ, με καμπαρτίνα, καπέλο και μεγεθυντικό φακό, για να ανακαλύψει μυστηριώδη ίχνη.  </a:t>
            </a:r>
            <a:endParaRPr lang="en-US" dirty="0"/>
          </a:p>
        </p:txBody>
      </p:sp>
    </p:spTree>
    <p:extLst>
      <p:ext uri="{BB962C8B-B14F-4D97-AF65-F5344CB8AC3E}">
        <p14:creationId xmlns:p14="http://schemas.microsoft.com/office/powerpoint/2010/main" val="36914888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NNA-M~1\AppData\Local\Temp\Rar$DIa0.039\to magiko kouti tis ariadnis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2133600"/>
            <a:ext cx="3810000" cy="3810000"/>
          </a:xfrm>
          <a:prstGeom prst="rect">
            <a:avLst/>
          </a:prstGeom>
          <a:solidFill>
            <a:schemeClr val="bg1"/>
          </a:solidFill>
        </p:spPr>
        <p:txBody>
          <a:bodyPr wrap="square" rtlCol="0">
            <a:spAutoFit/>
          </a:bodyPr>
          <a:lstStyle/>
          <a:p>
            <a:r>
              <a:rPr lang="el-GR" dirty="0" smtClean="0"/>
              <a:t>Πράγματι, σύντομα βρήκε ίχνη από δάκρυα. Τα ίχνη αυτά την οδήγησαν σε πέντε ζωηρόχρωμα λαγουδάκια. </a:t>
            </a:r>
          </a:p>
          <a:p>
            <a:pPr marL="285750" indent="-285750">
              <a:buFontTx/>
              <a:buChar char="-"/>
            </a:pPr>
            <a:r>
              <a:rPr lang="el-GR" dirty="0" smtClean="0"/>
              <a:t>Τί συμβαίνει; τα ρώτησε. </a:t>
            </a:r>
          </a:p>
          <a:p>
            <a:pPr marL="285750" indent="-285750">
              <a:buFontTx/>
              <a:buChar char="-"/>
            </a:pPr>
            <a:r>
              <a:rPr lang="el-GR" dirty="0" smtClean="0"/>
              <a:t>Πεινάμε, αλλά τα καρότα είναι πολύ ψηλά, απάντησε ένα από τα λαγουδάκια. </a:t>
            </a:r>
          </a:p>
          <a:p>
            <a:pPr marL="285750" indent="-285750">
              <a:buFontTx/>
              <a:buChar char="-"/>
            </a:pPr>
            <a:r>
              <a:rPr lang="el-GR" dirty="0" smtClean="0"/>
              <a:t>Κι εμείς είμαστε πολύ μικρά για να τα φτάσουμε, πρόσθεσε το άλλο. </a:t>
            </a:r>
          </a:p>
          <a:p>
            <a:r>
              <a:rPr lang="el-GR" dirty="0" smtClean="0"/>
              <a:t>Η Αριάδνη κοίταξε με τον μεγεθυντικό της φακό, πρώτα το σιντεφένιο πάτωμα κι έπειτα τα δέντρα που κρέμονταν από τον ουρανό.  </a:t>
            </a:r>
            <a:endParaRPr lang="en-US" dirty="0"/>
          </a:p>
        </p:txBody>
      </p:sp>
    </p:spTree>
    <p:extLst>
      <p:ext uri="{BB962C8B-B14F-4D97-AF65-F5344CB8AC3E}">
        <p14:creationId xmlns:p14="http://schemas.microsoft.com/office/powerpoint/2010/main" val="4726070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11450" y="4419600"/>
            <a:ext cx="3594100" cy="2308324"/>
          </a:xfrm>
          <a:prstGeom prst="rect">
            <a:avLst/>
          </a:prstGeom>
          <a:solidFill>
            <a:schemeClr val="bg1"/>
          </a:solidFill>
        </p:spPr>
        <p:txBody>
          <a:bodyPr wrap="square" rtlCol="0">
            <a:spAutoFit/>
          </a:bodyPr>
          <a:lstStyle/>
          <a:p>
            <a:pPr marL="285750" indent="-285750">
              <a:buFontTx/>
              <a:buChar char="-"/>
            </a:pPr>
            <a:r>
              <a:rPr lang="el-GR" dirty="0" smtClean="0"/>
              <a:t>Φαίνεται πως κάποιος αναποδογύρισε τον κόσμο, είπε. Δε σας πέρασε απ' το μυαλό να τον αναποδογυρίσετε ξανά, για να έρθουν τα πράγματα στη θέση τους;</a:t>
            </a:r>
          </a:p>
          <a:p>
            <a:r>
              <a:rPr lang="el-GR" dirty="0" smtClean="0"/>
              <a:t>Η Αριάδνη και τα λαγουδάκια άρχισαν να χοροπηδάνε</a:t>
            </a:r>
            <a:r>
              <a:rPr lang="en-CY" dirty="0" smtClean="0"/>
              <a:t>…</a:t>
            </a:r>
            <a:endParaRPr lang="en-GB" dirty="0" smtClean="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556" t="14445" r="4444" b="29259"/>
          <a:stretch/>
        </p:blipFill>
        <p:spPr>
          <a:xfrm rot="5400000">
            <a:off x="2609849" y="1123951"/>
            <a:ext cx="4114802" cy="21717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445" t="26296" r="10000" b="24814"/>
          <a:stretch/>
        </p:blipFill>
        <p:spPr>
          <a:xfrm rot="5400000">
            <a:off x="5472391" y="3062009"/>
            <a:ext cx="4495802" cy="218178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334" t="17778" r="5555" b="37778"/>
          <a:stretch/>
        </p:blipFill>
        <p:spPr>
          <a:xfrm rot="5400000">
            <a:off x="-1515327" y="2193073"/>
            <a:ext cx="5715000" cy="2090854"/>
          </a:xfrm>
          <a:prstGeom prst="rect">
            <a:avLst/>
          </a:prstGeom>
        </p:spPr>
      </p:pic>
    </p:spTree>
    <p:extLst>
      <p:ext uri="{BB962C8B-B14F-4D97-AF65-F5344CB8AC3E}">
        <p14:creationId xmlns:p14="http://schemas.microsoft.com/office/powerpoint/2010/main" val="38809326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416</TotalTime>
  <Words>1213</Words>
  <Application>Microsoft Office PowerPoint</Application>
  <PresentationFormat>On-screen Show (4:3)</PresentationFormat>
  <Paragraphs>77</Paragraphs>
  <Slides>44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Anna-Maria</dc:creator>
  <cp:lastModifiedBy>nmnicolina@gmail.com</cp:lastModifiedBy>
  <cp:revision>48</cp:revision>
  <dcterms:created xsi:type="dcterms:W3CDTF">2006-08-16T00:00:00Z</dcterms:created>
  <dcterms:modified xsi:type="dcterms:W3CDTF">2020-06-16T13:23:51Z</dcterms:modified>
</cp:coreProperties>
</file>