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7" r:id="rId3"/>
    <p:sldId id="271" r:id="rId4"/>
    <p:sldId id="273" r:id="rId5"/>
    <p:sldId id="274" r:id="rId6"/>
    <p:sldId id="275" r:id="rId7"/>
    <p:sldId id="276" r:id="rId8"/>
    <p:sldId id="277" r:id="rId9"/>
    <p:sldId id="278" r:id="rId10"/>
    <p:sldId id="279" r:id="rId11"/>
    <p:sldId id="265" r:id="rId12"/>
    <p:sldId id="266"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C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AA6AC1-EA0B-465C-82EF-B2AA6935DAA4}"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6225F-C86D-46A3-88E4-1932620F031D}" type="slidenum">
              <a:rPr lang="en-US" smtClean="0"/>
              <a:t>‹#›</a:t>
            </a:fld>
            <a:endParaRPr lang="en-US"/>
          </a:p>
        </p:txBody>
      </p:sp>
    </p:spTree>
    <p:extLst>
      <p:ext uri="{BB962C8B-B14F-4D97-AF65-F5344CB8AC3E}">
        <p14:creationId xmlns:p14="http://schemas.microsoft.com/office/powerpoint/2010/main" val="233620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AA6AC1-EA0B-465C-82EF-B2AA6935DAA4}"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6225F-C86D-46A3-88E4-1932620F031D}" type="slidenum">
              <a:rPr lang="en-US" smtClean="0"/>
              <a:t>‹#›</a:t>
            </a:fld>
            <a:endParaRPr lang="en-US"/>
          </a:p>
        </p:txBody>
      </p:sp>
    </p:spTree>
    <p:extLst>
      <p:ext uri="{BB962C8B-B14F-4D97-AF65-F5344CB8AC3E}">
        <p14:creationId xmlns:p14="http://schemas.microsoft.com/office/powerpoint/2010/main" val="3039087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AA6AC1-EA0B-465C-82EF-B2AA6935DAA4}"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6225F-C86D-46A3-88E4-1932620F031D}" type="slidenum">
              <a:rPr lang="en-US" smtClean="0"/>
              <a:t>‹#›</a:t>
            </a:fld>
            <a:endParaRPr lang="en-US"/>
          </a:p>
        </p:txBody>
      </p:sp>
    </p:spTree>
    <p:extLst>
      <p:ext uri="{BB962C8B-B14F-4D97-AF65-F5344CB8AC3E}">
        <p14:creationId xmlns:p14="http://schemas.microsoft.com/office/powerpoint/2010/main" val="76471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AA6AC1-EA0B-465C-82EF-B2AA6935DAA4}"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6225F-C86D-46A3-88E4-1932620F031D}" type="slidenum">
              <a:rPr lang="en-US" smtClean="0"/>
              <a:t>‹#›</a:t>
            </a:fld>
            <a:endParaRPr lang="en-US"/>
          </a:p>
        </p:txBody>
      </p:sp>
    </p:spTree>
    <p:extLst>
      <p:ext uri="{BB962C8B-B14F-4D97-AF65-F5344CB8AC3E}">
        <p14:creationId xmlns:p14="http://schemas.microsoft.com/office/powerpoint/2010/main" val="274743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AA6AC1-EA0B-465C-82EF-B2AA6935DAA4}"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6225F-C86D-46A3-88E4-1932620F031D}" type="slidenum">
              <a:rPr lang="en-US" smtClean="0"/>
              <a:t>‹#›</a:t>
            </a:fld>
            <a:endParaRPr lang="en-US"/>
          </a:p>
        </p:txBody>
      </p:sp>
    </p:spTree>
    <p:extLst>
      <p:ext uri="{BB962C8B-B14F-4D97-AF65-F5344CB8AC3E}">
        <p14:creationId xmlns:p14="http://schemas.microsoft.com/office/powerpoint/2010/main" val="2354282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AA6AC1-EA0B-465C-82EF-B2AA6935DAA4}"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6225F-C86D-46A3-88E4-1932620F031D}" type="slidenum">
              <a:rPr lang="en-US" smtClean="0"/>
              <a:t>‹#›</a:t>
            </a:fld>
            <a:endParaRPr lang="en-US"/>
          </a:p>
        </p:txBody>
      </p:sp>
    </p:spTree>
    <p:extLst>
      <p:ext uri="{BB962C8B-B14F-4D97-AF65-F5344CB8AC3E}">
        <p14:creationId xmlns:p14="http://schemas.microsoft.com/office/powerpoint/2010/main" val="1259969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AA6AC1-EA0B-465C-82EF-B2AA6935DAA4}" type="datetimeFigureOut">
              <a:rPr lang="en-US" smtClean="0"/>
              <a:t>5/29/2020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26225F-C86D-46A3-88E4-1932620F031D}" type="slidenum">
              <a:rPr lang="en-US" smtClean="0"/>
              <a:t>‹#›</a:t>
            </a:fld>
            <a:endParaRPr lang="en-US"/>
          </a:p>
        </p:txBody>
      </p:sp>
    </p:spTree>
    <p:extLst>
      <p:ext uri="{BB962C8B-B14F-4D97-AF65-F5344CB8AC3E}">
        <p14:creationId xmlns:p14="http://schemas.microsoft.com/office/powerpoint/2010/main" val="2809411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AA6AC1-EA0B-465C-82EF-B2AA6935DAA4}" type="datetimeFigureOut">
              <a:rPr lang="en-US" smtClean="0"/>
              <a:t>5/29/2020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26225F-C86D-46A3-88E4-1932620F031D}" type="slidenum">
              <a:rPr lang="en-US" smtClean="0"/>
              <a:t>‹#›</a:t>
            </a:fld>
            <a:endParaRPr lang="en-US"/>
          </a:p>
        </p:txBody>
      </p:sp>
    </p:spTree>
    <p:extLst>
      <p:ext uri="{BB962C8B-B14F-4D97-AF65-F5344CB8AC3E}">
        <p14:creationId xmlns:p14="http://schemas.microsoft.com/office/powerpoint/2010/main" val="1835622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A6AC1-EA0B-465C-82EF-B2AA6935DAA4}" type="datetimeFigureOut">
              <a:rPr lang="en-US" smtClean="0"/>
              <a:t>5/29/2020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26225F-C86D-46A3-88E4-1932620F031D}" type="slidenum">
              <a:rPr lang="en-US" smtClean="0"/>
              <a:t>‹#›</a:t>
            </a:fld>
            <a:endParaRPr lang="en-US"/>
          </a:p>
        </p:txBody>
      </p:sp>
    </p:spTree>
    <p:extLst>
      <p:ext uri="{BB962C8B-B14F-4D97-AF65-F5344CB8AC3E}">
        <p14:creationId xmlns:p14="http://schemas.microsoft.com/office/powerpoint/2010/main" val="285133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AA6AC1-EA0B-465C-82EF-B2AA6935DAA4}"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6225F-C86D-46A3-88E4-1932620F031D}" type="slidenum">
              <a:rPr lang="en-US" smtClean="0"/>
              <a:t>‹#›</a:t>
            </a:fld>
            <a:endParaRPr lang="en-US"/>
          </a:p>
        </p:txBody>
      </p:sp>
    </p:spTree>
    <p:extLst>
      <p:ext uri="{BB962C8B-B14F-4D97-AF65-F5344CB8AC3E}">
        <p14:creationId xmlns:p14="http://schemas.microsoft.com/office/powerpoint/2010/main" val="261090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AA6AC1-EA0B-465C-82EF-B2AA6935DAA4}"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6225F-C86D-46A3-88E4-1932620F031D}" type="slidenum">
              <a:rPr lang="en-US" smtClean="0"/>
              <a:t>‹#›</a:t>
            </a:fld>
            <a:endParaRPr lang="en-US"/>
          </a:p>
        </p:txBody>
      </p:sp>
    </p:spTree>
    <p:extLst>
      <p:ext uri="{BB962C8B-B14F-4D97-AF65-F5344CB8AC3E}">
        <p14:creationId xmlns:p14="http://schemas.microsoft.com/office/powerpoint/2010/main" val="3514397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A6AC1-EA0B-465C-82EF-B2AA6935DAA4}" type="datetimeFigureOut">
              <a:rPr lang="en-US" smtClean="0"/>
              <a:t>5/29/2020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6225F-C86D-46A3-88E4-1932620F031D}" type="slidenum">
              <a:rPr lang="en-US" smtClean="0"/>
              <a:t>‹#›</a:t>
            </a:fld>
            <a:endParaRPr lang="en-US"/>
          </a:p>
        </p:txBody>
      </p:sp>
    </p:spTree>
    <p:extLst>
      <p:ext uri="{BB962C8B-B14F-4D97-AF65-F5344CB8AC3E}">
        <p14:creationId xmlns:p14="http://schemas.microsoft.com/office/powerpoint/2010/main" val="3542966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59306"/>
            <a:ext cx="12192000" cy="7017306"/>
          </a:xfrm>
          <a:prstGeom prst="rect">
            <a:avLst/>
          </a:prstGeom>
          <a:solidFill>
            <a:srgbClr val="CCCCFF"/>
          </a:solidFill>
        </p:spPr>
        <p:txBody>
          <a:bodyPr wrap="square" rtlCol="0">
            <a:spAutoFit/>
          </a:bodyPr>
          <a:lstStyle/>
          <a:p>
            <a:r>
              <a:rPr lang="el-GR" dirty="0" smtClean="0">
                <a:solidFill>
                  <a:schemeClr val="bg1"/>
                </a:solidFill>
              </a:rPr>
              <a:t>  </a:t>
            </a:r>
          </a:p>
          <a:p>
            <a:endParaRPr lang="el-GR" dirty="0">
              <a:solidFill>
                <a:schemeClr val="bg1"/>
              </a:solidFill>
            </a:endParaRPr>
          </a:p>
          <a:p>
            <a:endParaRPr lang="el-GR" dirty="0" smtClean="0">
              <a:solidFill>
                <a:schemeClr val="bg1"/>
              </a:solidFill>
            </a:endParaRPr>
          </a:p>
          <a:p>
            <a:endParaRPr lang="el-GR" dirty="0" smtClean="0">
              <a:solidFill>
                <a:schemeClr val="bg1"/>
              </a:solidFill>
            </a:endParaRPr>
          </a:p>
          <a:p>
            <a:endParaRPr lang="el-GR" dirty="0">
              <a:solidFill>
                <a:schemeClr val="bg1"/>
              </a:solidFill>
            </a:endParaRPr>
          </a:p>
          <a:p>
            <a:endParaRPr lang="el-GR" dirty="0" smtClean="0">
              <a:solidFill>
                <a:schemeClr val="bg1"/>
              </a:solidFill>
            </a:endParaRPr>
          </a:p>
          <a:p>
            <a:endParaRPr lang="el-GR" dirty="0">
              <a:solidFill>
                <a:schemeClr val="bg1"/>
              </a:solidFill>
            </a:endParaRPr>
          </a:p>
          <a:p>
            <a:endParaRPr lang="el-GR" dirty="0" smtClean="0">
              <a:solidFill>
                <a:schemeClr val="bg1"/>
              </a:solidFill>
            </a:endParaRPr>
          </a:p>
          <a:p>
            <a:endParaRPr lang="el-GR" dirty="0">
              <a:solidFill>
                <a:schemeClr val="bg1"/>
              </a:solidFill>
            </a:endParaRPr>
          </a:p>
          <a:p>
            <a:endParaRPr lang="el-GR" dirty="0" smtClean="0">
              <a:solidFill>
                <a:schemeClr val="bg1"/>
              </a:solidFill>
            </a:endParaRPr>
          </a:p>
          <a:p>
            <a:r>
              <a:rPr lang="el-GR" dirty="0">
                <a:solidFill>
                  <a:schemeClr val="bg1"/>
                </a:solidFill>
              </a:rPr>
              <a:t> </a:t>
            </a:r>
            <a:r>
              <a:rPr lang="el-GR" dirty="0" smtClean="0">
                <a:solidFill>
                  <a:schemeClr val="bg1"/>
                </a:solidFill>
              </a:rPr>
              <a:t>  </a:t>
            </a:r>
          </a:p>
          <a:p>
            <a:endParaRPr lang="el-GR" dirty="0">
              <a:solidFill>
                <a:schemeClr val="bg1"/>
              </a:solidFill>
            </a:endParaRPr>
          </a:p>
          <a:p>
            <a:endParaRPr lang="el-GR" dirty="0" smtClean="0">
              <a:solidFill>
                <a:schemeClr val="bg1"/>
              </a:solidFill>
            </a:endParaRPr>
          </a:p>
          <a:p>
            <a:endParaRPr lang="el-GR" dirty="0">
              <a:solidFill>
                <a:schemeClr val="bg1"/>
              </a:solidFill>
            </a:endParaRPr>
          </a:p>
          <a:p>
            <a:endParaRPr lang="el-GR" dirty="0" smtClean="0">
              <a:solidFill>
                <a:schemeClr val="bg1"/>
              </a:solidFill>
            </a:endParaRPr>
          </a:p>
          <a:p>
            <a:endParaRPr lang="el-GR" dirty="0">
              <a:solidFill>
                <a:schemeClr val="bg1"/>
              </a:solidFill>
            </a:endParaRPr>
          </a:p>
          <a:p>
            <a:endParaRPr lang="el-GR" dirty="0" smtClean="0">
              <a:solidFill>
                <a:schemeClr val="bg1"/>
              </a:solidFill>
            </a:endParaRPr>
          </a:p>
          <a:p>
            <a:endParaRPr lang="el-GR" dirty="0">
              <a:solidFill>
                <a:schemeClr val="bg1"/>
              </a:solidFill>
            </a:endParaRPr>
          </a:p>
          <a:p>
            <a:endParaRPr lang="el-GR" dirty="0" smtClean="0">
              <a:solidFill>
                <a:schemeClr val="bg1"/>
              </a:solidFill>
            </a:endParaRPr>
          </a:p>
          <a:p>
            <a:endParaRPr lang="el-GR" dirty="0">
              <a:solidFill>
                <a:schemeClr val="bg1"/>
              </a:solidFill>
            </a:endParaRPr>
          </a:p>
          <a:p>
            <a:endParaRPr lang="el-GR" dirty="0" smtClean="0">
              <a:solidFill>
                <a:schemeClr val="bg1"/>
              </a:solidFill>
            </a:endParaRPr>
          </a:p>
          <a:p>
            <a:endParaRPr lang="el-GR" dirty="0">
              <a:solidFill>
                <a:schemeClr val="bg1"/>
              </a:solidFill>
            </a:endParaRPr>
          </a:p>
          <a:p>
            <a:endParaRPr lang="el-GR" dirty="0" smtClean="0">
              <a:solidFill>
                <a:schemeClr val="bg1"/>
              </a:solidFill>
            </a:endParaRPr>
          </a:p>
          <a:p>
            <a:r>
              <a:rPr lang="el-GR" dirty="0" smtClean="0">
                <a:solidFill>
                  <a:schemeClr val="bg1"/>
                </a:solidFill>
              </a:rPr>
              <a:t> </a:t>
            </a:r>
          </a:p>
          <a:p>
            <a:endParaRPr lang="el-GR" dirty="0" smtClean="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6" t="49095" r="1128" b="12802"/>
          <a:stretch/>
        </p:blipFill>
        <p:spPr>
          <a:xfrm>
            <a:off x="4416069" y="1820388"/>
            <a:ext cx="3359861" cy="2322787"/>
          </a:xfrm>
          <a:prstGeom prst="rect">
            <a:avLst/>
          </a:prstGeom>
        </p:spPr>
      </p:pic>
      <p:sp>
        <p:nvSpPr>
          <p:cNvPr id="5" name="TextBox 4"/>
          <p:cNvSpPr txBox="1"/>
          <p:nvPr/>
        </p:nvSpPr>
        <p:spPr>
          <a:xfrm>
            <a:off x="3954509" y="1254276"/>
            <a:ext cx="4282982" cy="1132224"/>
          </a:xfrm>
          <a:prstGeom prst="rect">
            <a:avLst/>
          </a:prstGeom>
          <a:noFill/>
        </p:spPr>
        <p:txBody>
          <a:bodyPr wrap="none" rtlCol="0">
            <a:prstTxWarp prst="textArchUp">
              <a:avLst/>
            </a:prstTxWarp>
            <a:spAutoFit/>
          </a:bodyPr>
          <a:lstStyle/>
          <a:p>
            <a:pPr algn="ctr"/>
            <a:r>
              <a:rPr lang="el-GR" sz="8000" b="1" dirty="0" smtClean="0">
                <a:solidFill>
                  <a:srgbClr val="FF0066"/>
                </a:solidFill>
              </a:rPr>
              <a:t>Μια φορά κι έναν καιρό</a:t>
            </a:r>
            <a:r>
              <a:rPr lang="en-CY" sz="8000" b="1" dirty="0" smtClean="0">
                <a:solidFill>
                  <a:srgbClr val="FF0066"/>
                </a:solidFill>
              </a:rPr>
              <a:t>…</a:t>
            </a:r>
            <a:endParaRPr lang="el-GR" sz="8000" b="1" dirty="0" smtClean="0">
              <a:solidFill>
                <a:srgbClr val="FF0066"/>
              </a:solidFill>
            </a:endParaRPr>
          </a:p>
        </p:txBody>
      </p:sp>
      <p:sp>
        <p:nvSpPr>
          <p:cNvPr id="6" name="TextBox 5"/>
          <p:cNvSpPr txBox="1"/>
          <p:nvPr/>
        </p:nvSpPr>
        <p:spPr>
          <a:xfrm>
            <a:off x="3954509" y="3769215"/>
            <a:ext cx="4282982" cy="1132224"/>
          </a:xfrm>
          <a:prstGeom prst="rect">
            <a:avLst/>
          </a:prstGeom>
          <a:noFill/>
        </p:spPr>
        <p:txBody>
          <a:bodyPr wrap="none" rtlCol="0">
            <a:prstTxWarp prst="textArchDown">
              <a:avLst/>
            </a:prstTxWarp>
            <a:spAutoFit/>
          </a:bodyPr>
          <a:lstStyle/>
          <a:p>
            <a:pPr algn="ctr"/>
            <a:r>
              <a:rPr lang="el-GR" sz="8000" b="1" dirty="0">
                <a:solidFill>
                  <a:srgbClr val="FF0066"/>
                </a:solidFill>
              </a:rPr>
              <a:t>π</a:t>
            </a:r>
            <a:r>
              <a:rPr lang="el-GR" sz="8000" b="1" dirty="0" smtClean="0">
                <a:solidFill>
                  <a:srgbClr val="FF0066"/>
                </a:solidFill>
              </a:rPr>
              <a:t>αραμύθι στο νερό</a:t>
            </a:r>
          </a:p>
        </p:txBody>
      </p:sp>
      <p:sp>
        <p:nvSpPr>
          <p:cNvPr id="7" name="TextBox 6"/>
          <p:cNvSpPr txBox="1"/>
          <p:nvPr/>
        </p:nvSpPr>
        <p:spPr>
          <a:xfrm>
            <a:off x="3429211" y="161294"/>
            <a:ext cx="5333576" cy="707886"/>
          </a:xfrm>
          <a:prstGeom prst="rect">
            <a:avLst/>
          </a:prstGeom>
          <a:noFill/>
        </p:spPr>
        <p:txBody>
          <a:bodyPr wrap="none" rtlCol="0">
            <a:spAutoFit/>
          </a:bodyPr>
          <a:lstStyle/>
          <a:p>
            <a:r>
              <a:rPr lang="el-GR" sz="4000" b="1" dirty="0" smtClean="0">
                <a:ln>
                  <a:solidFill>
                    <a:srgbClr val="0070C0"/>
                  </a:solidFill>
                </a:ln>
                <a:solidFill>
                  <a:schemeClr val="bg1"/>
                </a:solidFill>
              </a:rPr>
              <a:t>ΙΩΑΝΝΑ ΔΗΜΗΤΡΙΑΔΟΥ</a:t>
            </a:r>
            <a:endParaRPr lang="en-US" sz="4000" b="1" dirty="0">
              <a:ln>
                <a:solidFill>
                  <a:srgbClr val="0070C0"/>
                </a:solidFill>
              </a:ln>
              <a:solidFill>
                <a:schemeClr val="bg1"/>
              </a:solidFill>
            </a:endParaRPr>
          </a:p>
        </p:txBody>
      </p:sp>
      <p:sp>
        <p:nvSpPr>
          <p:cNvPr id="8" name="TextBox 7"/>
          <p:cNvSpPr txBox="1"/>
          <p:nvPr/>
        </p:nvSpPr>
        <p:spPr>
          <a:xfrm>
            <a:off x="4540469" y="5445545"/>
            <a:ext cx="3345916" cy="461665"/>
          </a:xfrm>
          <a:prstGeom prst="rect">
            <a:avLst/>
          </a:prstGeom>
          <a:noFill/>
        </p:spPr>
        <p:txBody>
          <a:bodyPr wrap="none" rtlCol="0">
            <a:spAutoFit/>
          </a:bodyPr>
          <a:lstStyle/>
          <a:p>
            <a:r>
              <a:rPr lang="el-GR" sz="2400" b="1" dirty="0" smtClean="0">
                <a:solidFill>
                  <a:srgbClr val="7030A0"/>
                </a:solidFill>
              </a:rPr>
              <a:t>Εκδόσεις: ΤΣΑΦ - ΤΣΟΥΦ</a:t>
            </a:r>
            <a:endParaRPr lang="en-US" sz="2400" b="1" dirty="0">
              <a:solidFill>
                <a:srgbClr val="7030A0"/>
              </a:solidFill>
            </a:endParaRPr>
          </a:p>
        </p:txBody>
      </p:sp>
      <p:sp>
        <p:nvSpPr>
          <p:cNvPr id="10" name="TextBox 9"/>
          <p:cNvSpPr txBox="1"/>
          <p:nvPr/>
        </p:nvSpPr>
        <p:spPr>
          <a:xfrm>
            <a:off x="304253" y="6084182"/>
            <a:ext cx="3124958" cy="523220"/>
          </a:xfrm>
          <a:prstGeom prst="rect">
            <a:avLst/>
          </a:prstGeom>
          <a:noFill/>
        </p:spPr>
        <p:txBody>
          <a:bodyPr wrap="none" rtlCol="0">
            <a:spAutoFit/>
          </a:bodyPr>
          <a:lstStyle/>
          <a:p>
            <a:r>
              <a:rPr lang="el-GR" sz="1400" dirty="0" smtClean="0"/>
              <a:t>Επεξεργασία σε </a:t>
            </a:r>
            <a:r>
              <a:rPr lang="en-GB" sz="1400" dirty="0" smtClean="0"/>
              <a:t>power point/</a:t>
            </a:r>
            <a:r>
              <a:rPr lang="el-GR" sz="1400" dirty="0" smtClean="0"/>
              <a:t>διασκευή: </a:t>
            </a:r>
          </a:p>
          <a:p>
            <a:r>
              <a:rPr lang="el-GR" sz="1400" dirty="0" smtClean="0"/>
              <a:t>Νικολίνα Νικολάου</a:t>
            </a:r>
            <a:endParaRPr lang="en-US" sz="1400" dirty="0"/>
          </a:p>
        </p:txBody>
      </p:sp>
    </p:spTree>
    <p:extLst>
      <p:ext uri="{BB962C8B-B14F-4D97-AF65-F5344CB8AC3E}">
        <p14:creationId xmlns:p14="http://schemas.microsoft.com/office/powerpoint/2010/main" val="528348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4" name="TextBox 3"/>
          <p:cNvSpPr txBox="1"/>
          <p:nvPr/>
        </p:nvSpPr>
        <p:spPr>
          <a:xfrm>
            <a:off x="511650" y="1800493"/>
            <a:ext cx="4477407" cy="3416320"/>
          </a:xfrm>
          <a:prstGeom prst="rect">
            <a:avLst/>
          </a:prstGeom>
          <a:noFill/>
        </p:spPr>
        <p:txBody>
          <a:bodyPr wrap="square" rtlCol="0">
            <a:spAutoFit/>
          </a:bodyPr>
          <a:lstStyle/>
          <a:p>
            <a:r>
              <a:rPr lang="el-GR" dirty="0" smtClean="0"/>
              <a:t>   Φυσικά, δεν χρειάζεται να σα</a:t>
            </a:r>
            <a:r>
              <a:rPr lang="el-GR" dirty="0"/>
              <a:t>ς</a:t>
            </a:r>
            <a:r>
              <a:rPr lang="el-GR" dirty="0" smtClean="0"/>
              <a:t> πω ότι τα δύο ψαράκια γίνανε αχώριστοι φίλοι. Ο </a:t>
            </a:r>
            <a:r>
              <a:rPr lang="el-GR" dirty="0" err="1" smtClean="0"/>
              <a:t>Σπλιφ</a:t>
            </a:r>
            <a:r>
              <a:rPr lang="el-GR" dirty="0" smtClean="0"/>
              <a:t> ο </a:t>
            </a:r>
            <a:r>
              <a:rPr lang="el-GR" dirty="0" err="1" smtClean="0"/>
              <a:t>Γκριζούλης</a:t>
            </a:r>
            <a:r>
              <a:rPr lang="el-GR" dirty="0" smtClean="0"/>
              <a:t> ένιωθε πολύ όμορφα που ο φίλος του μπορούσε να βλέπει μόνο τα χρώματα της ψυχής του και όχι το γκρι δέρμα του και ο Μπουμ ο Ομορφούλης ένιωθε πανευτυχής, που ο γκρίζος φίλος του τον αντιμετώπιζε σαν ίσος προς ίσο. </a:t>
            </a:r>
          </a:p>
          <a:p>
            <a:r>
              <a:rPr lang="el-GR" dirty="0" smtClean="0"/>
              <a:t>   Και περνούσε ο καιρός στην πολύχρωμη πολιτεία του νερού και όλοι οι κάτοικοί της ήταν χαρούμενοι!  </a:t>
            </a:r>
          </a:p>
          <a:p>
            <a:endParaRPr lang="el-G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05" t="49267" r="2051" b="12697"/>
          <a:stretch/>
        </p:blipFill>
        <p:spPr>
          <a:xfrm>
            <a:off x="5668652" y="1460747"/>
            <a:ext cx="5843753" cy="4095811"/>
          </a:xfrm>
          <a:prstGeom prst="rect">
            <a:avLst/>
          </a:prstGeom>
        </p:spPr>
      </p:pic>
    </p:spTree>
    <p:extLst>
      <p:ext uri="{BB962C8B-B14F-4D97-AF65-F5344CB8AC3E}">
        <p14:creationId xmlns:p14="http://schemas.microsoft.com/office/powerpoint/2010/main" val="738259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6" name="TextBox 5"/>
          <p:cNvSpPr txBox="1"/>
          <p:nvPr/>
        </p:nvSpPr>
        <p:spPr>
          <a:xfrm>
            <a:off x="595733" y="1107996"/>
            <a:ext cx="4477407" cy="4801314"/>
          </a:xfrm>
          <a:prstGeom prst="rect">
            <a:avLst/>
          </a:prstGeom>
          <a:noFill/>
        </p:spPr>
        <p:txBody>
          <a:bodyPr wrap="square" rtlCol="0">
            <a:spAutoFit/>
          </a:bodyPr>
          <a:lstStyle/>
          <a:p>
            <a:r>
              <a:rPr lang="el-GR" dirty="0" smtClean="0"/>
              <a:t>   Μια μέρα, εκεί που έπαιζαν οι δύο αχώριστοι φίλοι, ο Μπουμ ο Ομορφούλης πετάχτηκε πάνω </a:t>
            </a:r>
            <a:r>
              <a:rPr lang="el-GR" dirty="0" err="1" smtClean="0"/>
              <a:t>καταφοβισμένος</a:t>
            </a:r>
            <a:r>
              <a:rPr lang="el-GR" dirty="0" smtClean="0"/>
              <a:t>!</a:t>
            </a:r>
          </a:p>
          <a:p>
            <a:pPr marL="285750" indent="-285750">
              <a:buFontTx/>
              <a:buChar char="-"/>
            </a:pPr>
            <a:r>
              <a:rPr lang="el-GR" dirty="0" smtClean="0"/>
              <a:t>Τι έπαθες; Σμέρνα σε τσίμπησε; Ρώτησε ο </a:t>
            </a:r>
            <a:r>
              <a:rPr lang="el-GR" dirty="0" err="1" smtClean="0"/>
              <a:t>Γκριζούλης</a:t>
            </a:r>
            <a:r>
              <a:rPr lang="el-GR" dirty="0" smtClean="0"/>
              <a:t>. </a:t>
            </a:r>
          </a:p>
          <a:p>
            <a:pPr marL="285750" indent="-285750">
              <a:buFontTx/>
              <a:buChar char="-"/>
            </a:pPr>
            <a:r>
              <a:rPr lang="el-GR" dirty="0" smtClean="0"/>
              <a:t>Φίλε μου, αυτό που καταλαβαίνω είναι τρομερό! Μας πλησιάζει ένα ψαροκάικο που στα δίχτυα του είναι πιασμένα πολλά ψαράκια και από την  άλλη μεριά έρχεται ένας ψαράς με δυναμίτη. </a:t>
            </a:r>
          </a:p>
          <a:p>
            <a:pPr marL="285750" indent="-285750">
              <a:buFontTx/>
              <a:buChar char="-"/>
            </a:pPr>
            <a:r>
              <a:rPr lang="el-GR" dirty="0" smtClean="0"/>
              <a:t>Με δυναμίτη; Φώναξε ο </a:t>
            </a:r>
            <a:r>
              <a:rPr lang="el-GR" dirty="0" err="1" smtClean="0"/>
              <a:t>Γκριζούλης</a:t>
            </a:r>
            <a:r>
              <a:rPr lang="el-GR" dirty="0" smtClean="0"/>
              <a:t>. Δηλαδή; </a:t>
            </a:r>
          </a:p>
          <a:p>
            <a:pPr marL="285750" indent="-285750">
              <a:buFontTx/>
              <a:buChar char="-"/>
            </a:pPr>
            <a:r>
              <a:rPr lang="el-GR" dirty="0" smtClean="0"/>
              <a:t>Δηλαδή, θα ψαρέψουν όλους τους φίλους μας και θα καταστρέψουν την πανέμορφη πολιτεία μας. </a:t>
            </a:r>
          </a:p>
          <a:p>
            <a:pPr marL="285750" indent="-285750">
              <a:buFontTx/>
              <a:buChar char="-"/>
            </a:pPr>
            <a:r>
              <a:rPr lang="el-GR" dirty="0" smtClean="0"/>
              <a:t>Πρέπει να κάνουμε κάτι! Είπε έντρομος ο Ομορφούλης. </a:t>
            </a:r>
            <a:endParaRPr lang="el-GR"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820" t="49441" r="822" b="11939"/>
          <a:stretch/>
        </p:blipFill>
        <p:spPr>
          <a:xfrm>
            <a:off x="5668873" y="1313792"/>
            <a:ext cx="5990897" cy="4193629"/>
          </a:xfrm>
          <a:prstGeom prst="rect">
            <a:avLst/>
          </a:prstGeom>
        </p:spPr>
      </p:pic>
    </p:spTree>
    <p:extLst>
      <p:ext uri="{BB962C8B-B14F-4D97-AF65-F5344CB8AC3E}">
        <p14:creationId xmlns:p14="http://schemas.microsoft.com/office/powerpoint/2010/main" val="2982343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6" name="TextBox 5"/>
          <p:cNvSpPr txBox="1"/>
          <p:nvPr/>
        </p:nvSpPr>
        <p:spPr>
          <a:xfrm>
            <a:off x="609600" y="830997"/>
            <a:ext cx="4477407" cy="5355312"/>
          </a:xfrm>
          <a:prstGeom prst="rect">
            <a:avLst/>
          </a:prstGeom>
          <a:noFill/>
        </p:spPr>
        <p:txBody>
          <a:bodyPr wrap="square" rtlCol="0">
            <a:spAutoFit/>
          </a:bodyPr>
          <a:lstStyle/>
          <a:p>
            <a:pPr marL="285750" indent="-285750">
              <a:buFontTx/>
              <a:buChar char="-"/>
            </a:pPr>
            <a:r>
              <a:rPr lang="el-GR" dirty="0" smtClean="0"/>
              <a:t>Μόνοι μας; Τί μπορούμε να κάνουμε; </a:t>
            </a:r>
          </a:p>
          <a:p>
            <a:pPr marL="285750" indent="-285750">
              <a:buFontTx/>
              <a:buChar char="-"/>
            </a:pPr>
            <a:r>
              <a:rPr lang="el-GR" dirty="0" smtClean="0"/>
              <a:t>Να συνεργαστούμε, </a:t>
            </a:r>
            <a:r>
              <a:rPr lang="el-GR" dirty="0" err="1" smtClean="0"/>
              <a:t>Γκριζούλη</a:t>
            </a:r>
            <a:r>
              <a:rPr lang="el-GR" dirty="0" smtClean="0"/>
              <a:t>. Ο δυο μας μαζί με τους υπόλοιπους του βυθού. Γρήγορα! Εσύ που είσαι γκρι και δεν ξεχωρίζεις με φανταχτερά χρώματα, πήγαινε να ελευθερώσεις του φίλους μας από τα δίχτυα. Εγώ θα πάω στο χωριό να φωνάξω τον χρυσό Καρχαρία. </a:t>
            </a:r>
          </a:p>
          <a:p>
            <a:r>
              <a:rPr lang="el-GR" dirty="0" smtClean="0"/>
              <a:t>   Οι άνθρωποι φοβούνται τους καρχαρίες! Νομίζουν ότι ο καρχαρίας τρώει ανθρώπους. </a:t>
            </a:r>
          </a:p>
          <a:p>
            <a:r>
              <a:rPr lang="el-GR" dirty="0" smtClean="0"/>
              <a:t>Έτσι κι έγινε. Ο </a:t>
            </a:r>
            <a:r>
              <a:rPr lang="el-GR" dirty="0" err="1" smtClean="0"/>
              <a:t>Γκριζούλης</a:t>
            </a:r>
            <a:r>
              <a:rPr lang="el-GR" dirty="0" smtClean="0"/>
              <a:t> ελευθέρωσε τα ψαράκια, αφού πέρασε απαρατήρητος και έκανε μια μεγάλη τρύπα στα δίκτυα. </a:t>
            </a:r>
          </a:p>
          <a:p>
            <a:r>
              <a:rPr lang="el-GR" dirty="0" smtClean="0"/>
              <a:t>   Ο Ομορφούλης </a:t>
            </a:r>
            <a:r>
              <a:rPr lang="el-GR" dirty="0" err="1" smtClean="0"/>
              <a:t>παρ</a:t>
            </a:r>
            <a:r>
              <a:rPr lang="el-GR" dirty="0" smtClean="0"/>
              <a:t>΄ όλο το σκοτάδι των ματιών του, έτρεξε γρήγορα στο χωριό, τους φώναξε όλους, τους είπε το σχέδιο που καταστρώσανε και όλοι μαζί βοηθήσανε να σωθεί ο πολύτιμος βυθός τους.   </a:t>
            </a:r>
          </a:p>
          <a:p>
            <a:endParaRPr lang="el-GR"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827" t="49096" r="1640" b="13733"/>
          <a:stretch/>
        </p:blipFill>
        <p:spPr>
          <a:xfrm>
            <a:off x="5780690" y="1366345"/>
            <a:ext cx="5665076" cy="3888828"/>
          </a:xfrm>
          <a:prstGeom prst="rect">
            <a:avLst/>
          </a:prstGeom>
        </p:spPr>
      </p:pic>
    </p:spTree>
    <p:extLst>
      <p:ext uri="{BB962C8B-B14F-4D97-AF65-F5344CB8AC3E}">
        <p14:creationId xmlns:p14="http://schemas.microsoft.com/office/powerpoint/2010/main" val="2691022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7" name="TextBox 6"/>
          <p:cNvSpPr txBox="1"/>
          <p:nvPr/>
        </p:nvSpPr>
        <p:spPr>
          <a:xfrm>
            <a:off x="711347" y="2354491"/>
            <a:ext cx="4477407" cy="2308324"/>
          </a:xfrm>
          <a:prstGeom prst="rect">
            <a:avLst/>
          </a:prstGeom>
          <a:noFill/>
        </p:spPr>
        <p:txBody>
          <a:bodyPr wrap="square" rtlCol="0">
            <a:spAutoFit/>
          </a:bodyPr>
          <a:lstStyle/>
          <a:p>
            <a:r>
              <a:rPr lang="el-GR" dirty="0" smtClean="0"/>
              <a:t>   Ο καρχαρίας τρόμαξε τόσο πολύ τον πονηρό ψαρά με τον δυναμίτη, που τον έκανε να πηδήξει από τη βάρκα του και να κολυμπάει σαν τρελός. Κάποια άλλα ψάρια μάζεψαν όλα τα μικρά ψαράκια σε ένα ασφαλές μέρος κάτω από μια ξέρα και όλα πήγαν καλά χάρη στη συνεργασία όλων!</a:t>
            </a:r>
          </a:p>
          <a:p>
            <a:endParaRPr lang="el-GR"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436" t="51691" r="2404" b="10225"/>
          <a:stretch/>
        </p:blipFill>
        <p:spPr>
          <a:xfrm>
            <a:off x="5900101" y="1303283"/>
            <a:ext cx="5671789" cy="4004441"/>
          </a:xfrm>
          <a:prstGeom prst="rect">
            <a:avLst/>
          </a:prstGeom>
        </p:spPr>
      </p:pic>
    </p:spTree>
    <p:extLst>
      <p:ext uri="{BB962C8B-B14F-4D97-AF65-F5344CB8AC3E}">
        <p14:creationId xmlns:p14="http://schemas.microsoft.com/office/powerpoint/2010/main" val="1310355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6" name="TextBox 5"/>
          <p:cNvSpPr txBox="1"/>
          <p:nvPr/>
        </p:nvSpPr>
        <p:spPr>
          <a:xfrm>
            <a:off x="1019503" y="1938992"/>
            <a:ext cx="4477407" cy="3139321"/>
          </a:xfrm>
          <a:prstGeom prst="rect">
            <a:avLst/>
          </a:prstGeom>
          <a:noFill/>
        </p:spPr>
        <p:txBody>
          <a:bodyPr wrap="square" rtlCol="0">
            <a:spAutoFit/>
          </a:bodyPr>
          <a:lstStyle/>
          <a:p>
            <a:r>
              <a:rPr lang="el-GR" dirty="0" smtClean="0"/>
              <a:t>   Φυσικά μετά από αυτή την επιτυχία, ο </a:t>
            </a:r>
            <a:r>
              <a:rPr lang="el-GR" dirty="0" err="1" smtClean="0"/>
              <a:t>Σπλιφ</a:t>
            </a:r>
            <a:r>
              <a:rPr lang="el-GR" dirty="0" smtClean="0"/>
              <a:t> ο </a:t>
            </a:r>
            <a:r>
              <a:rPr lang="el-GR" dirty="0" err="1" smtClean="0"/>
              <a:t>Γκριζούλης</a:t>
            </a:r>
            <a:r>
              <a:rPr lang="el-GR" dirty="0" smtClean="0"/>
              <a:t> και ο Μπουμ ο Ομορφούλης έγιναν ήρωες! Είχαν σώσει την πολύχρωμη πολιτεία τους από τον κίνδυνο και έμαθαν σε όλους ότι ο καθένας μπορεί να δώσει κάτι παρά τις ιδιαιτερότητές του. Γιατί όλοι είναι ίσοι και απλά η συνεργασία και </a:t>
            </a:r>
            <a:r>
              <a:rPr lang="el-GR" smtClean="0"/>
              <a:t>η φιλία </a:t>
            </a:r>
            <a:r>
              <a:rPr lang="el-GR" dirty="0" smtClean="0"/>
              <a:t>είναι που κάνουν τα θαύματα!</a:t>
            </a:r>
          </a:p>
          <a:p>
            <a:r>
              <a:rPr lang="el-GR" dirty="0" smtClean="0"/>
              <a:t>   Και έτσι έζησαν όλοι τους καλά κι </a:t>
            </a:r>
            <a:r>
              <a:rPr lang="el-GR" dirty="0"/>
              <a:t>ε</a:t>
            </a:r>
            <a:r>
              <a:rPr lang="el-GR" dirty="0" smtClean="0"/>
              <a:t>μείς</a:t>
            </a:r>
            <a:r>
              <a:rPr lang="en-CY" dirty="0" smtClean="0"/>
              <a:t>…</a:t>
            </a:r>
            <a:r>
              <a:rPr lang="el-GR" dirty="0" smtClean="0"/>
              <a:t> καλύτερα! </a:t>
            </a:r>
          </a:p>
          <a:p>
            <a:endParaRPr lang="el-GR"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460" t="49612" r="1880" b="12544"/>
          <a:stretch/>
        </p:blipFill>
        <p:spPr>
          <a:xfrm>
            <a:off x="6169426" y="1492470"/>
            <a:ext cx="5350058" cy="3773213"/>
          </a:xfrm>
          <a:prstGeom prst="rect">
            <a:avLst/>
          </a:prstGeom>
        </p:spPr>
      </p:pic>
    </p:spTree>
    <p:extLst>
      <p:ext uri="{BB962C8B-B14F-4D97-AF65-F5344CB8AC3E}">
        <p14:creationId xmlns:p14="http://schemas.microsoft.com/office/powerpoint/2010/main" val="3466273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5" name="Rectangle 4"/>
          <p:cNvSpPr/>
          <p:nvPr/>
        </p:nvSpPr>
        <p:spPr>
          <a:xfrm>
            <a:off x="4261921" y="2462836"/>
            <a:ext cx="3668158" cy="1569660"/>
          </a:xfrm>
          <a:prstGeom prst="rect">
            <a:avLst/>
          </a:prstGeom>
          <a:noFill/>
        </p:spPr>
        <p:txBody>
          <a:bodyPr wrap="square" lIns="91440" tIns="45720" rIns="91440" bIns="45720">
            <a:prstTxWarp prst="textDoubleWave1">
              <a:avLst/>
            </a:prstTxWarp>
            <a:spAutoFit/>
          </a:bodyPr>
          <a:lstStyle/>
          <a:p>
            <a:pPr algn="ctr"/>
            <a:r>
              <a:rPr lang="el-GR" sz="9600" b="1" cap="none" spc="50" dirty="0" smtClean="0">
                <a:ln w="0">
                  <a:solidFill>
                    <a:srgbClr val="FF0066"/>
                  </a:solidFill>
                </a:ln>
                <a:solidFill>
                  <a:srgbClr val="FF0066"/>
                </a:solidFill>
                <a:effectLst>
                  <a:innerShdw blurRad="63500" dist="50800" dir="13500000">
                    <a:srgbClr val="000000">
                      <a:alpha val="50000"/>
                    </a:srgbClr>
                  </a:innerShdw>
                </a:effectLst>
              </a:rPr>
              <a:t>ΤΕΛΟΣ</a:t>
            </a:r>
            <a:endParaRPr lang="en-US" sz="9600" b="1" cap="none" spc="50" dirty="0">
              <a:ln w="0">
                <a:solidFill>
                  <a:srgbClr val="FF0066"/>
                </a:solidFill>
              </a:ln>
              <a:solidFill>
                <a:srgbClr val="FF0066"/>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521936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29" t="53924" r="1781" b="8049"/>
          <a:stretch/>
        </p:blipFill>
        <p:spPr>
          <a:xfrm>
            <a:off x="5496910" y="1342403"/>
            <a:ext cx="6175696" cy="4312162"/>
          </a:xfrm>
          <a:prstGeom prst="rect">
            <a:avLst/>
          </a:prstGeom>
        </p:spPr>
      </p:pic>
      <p:sp>
        <p:nvSpPr>
          <p:cNvPr id="6" name="TextBox 5"/>
          <p:cNvSpPr txBox="1"/>
          <p:nvPr/>
        </p:nvSpPr>
        <p:spPr>
          <a:xfrm>
            <a:off x="685255" y="2277822"/>
            <a:ext cx="4477407" cy="2031325"/>
          </a:xfrm>
          <a:prstGeom prst="rect">
            <a:avLst/>
          </a:prstGeom>
          <a:noFill/>
        </p:spPr>
        <p:txBody>
          <a:bodyPr wrap="square" rtlCol="0">
            <a:spAutoFit/>
          </a:bodyPr>
          <a:lstStyle/>
          <a:p>
            <a:r>
              <a:rPr lang="el-GR" dirty="0" smtClean="0"/>
              <a:t>   Μια </a:t>
            </a:r>
            <a:r>
              <a:rPr lang="el-GR" dirty="0"/>
              <a:t>φορά κι έναν καιρό, μακριά πολύ μακριά </a:t>
            </a:r>
            <a:r>
              <a:rPr lang="el-GR" dirty="0" smtClean="0"/>
              <a:t>από </a:t>
            </a:r>
            <a:r>
              <a:rPr lang="el-GR" dirty="0"/>
              <a:t>εδώ που είμαστε τώρα υπήρχε μια </a:t>
            </a:r>
            <a:r>
              <a:rPr lang="el-GR" dirty="0" smtClean="0"/>
              <a:t>θάλασσα </a:t>
            </a:r>
            <a:r>
              <a:rPr lang="el-GR" dirty="0"/>
              <a:t>διαφορετική από όλες τις άλλες!</a:t>
            </a:r>
          </a:p>
          <a:p>
            <a:r>
              <a:rPr lang="el-GR" dirty="0" smtClean="0"/>
              <a:t>   Την </a:t>
            </a:r>
            <a:r>
              <a:rPr lang="el-GR" dirty="0"/>
              <a:t>έλεγαν «η πολύχρωμη θάλασσα», γιατί </a:t>
            </a:r>
            <a:r>
              <a:rPr lang="el-GR" dirty="0" smtClean="0"/>
              <a:t>τα ψαράκια</a:t>
            </a:r>
            <a:r>
              <a:rPr lang="el-GR" dirty="0"/>
              <a:t>, τα κοχύλια και ότι ζωντανό είχε αυτή</a:t>
            </a:r>
            <a:r>
              <a:rPr lang="en-CY" dirty="0"/>
              <a:t> </a:t>
            </a:r>
            <a:r>
              <a:rPr lang="el-GR" dirty="0" smtClean="0"/>
              <a:t>η θάλασσα </a:t>
            </a:r>
            <a:r>
              <a:rPr lang="el-GR" dirty="0"/>
              <a:t>ήταν όλα χρωματιστά. </a:t>
            </a:r>
          </a:p>
        </p:txBody>
      </p:sp>
    </p:spTree>
    <p:extLst>
      <p:ext uri="{BB962C8B-B14F-4D97-AF65-F5344CB8AC3E}">
        <p14:creationId xmlns:p14="http://schemas.microsoft.com/office/powerpoint/2010/main" val="2587315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497"/>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973" t="48750" r="2358" b="12630"/>
          <a:stretch/>
        </p:blipFill>
        <p:spPr>
          <a:xfrm>
            <a:off x="5769257" y="1324301"/>
            <a:ext cx="5881852" cy="4277711"/>
          </a:xfrm>
          <a:prstGeom prst="rect">
            <a:avLst/>
          </a:prstGeom>
        </p:spPr>
      </p:pic>
      <p:sp>
        <p:nvSpPr>
          <p:cNvPr id="5" name="TextBox 4"/>
          <p:cNvSpPr txBox="1"/>
          <p:nvPr/>
        </p:nvSpPr>
        <p:spPr>
          <a:xfrm>
            <a:off x="930166" y="1203720"/>
            <a:ext cx="4477407" cy="4801314"/>
          </a:xfrm>
          <a:prstGeom prst="rect">
            <a:avLst/>
          </a:prstGeom>
          <a:noFill/>
        </p:spPr>
        <p:txBody>
          <a:bodyPr wrap="square" rtlCol="0">
            <a:spAutoFit/>
          </a:bodyPr>
          <a:lstStyle/>
          <a:p>
            <a:r>
              <a:rPr lang="el-GR" dirty="0" smtClean="0"/>
              <a:t>   Όλα τα ψαράκια εκτός από ένα</a:t>
            </a:r>
            <a:r>
              <a:rPr lang="en-CY" dirty="0" smtClean="0"/>
              <a:t>…</a:t>
            </a:r>
            <a:endParaRPr lang="el-GR" dirty="0" smtClean="0"/>
          </a:p>
          <a:p>
            <a:r>
              <a:rPr lang="el-GR" dirty="0" smtClean="0"/>
              <a:t>Τον </a:t>
            </a:r>
            <a:r>
              <a:rPr lang="el-GR" dirty="0" err="1" smtClean="0"/>
              <a:t>Σπλιφ</a:t>
            </a:r>
            <a:r>
              <a:rPr lang="el-GR" dirty="0" smtClean="0"/>
              <a:t>. Ή μάλλον τον </a:t>
            </a:r>
            <a:r>
              <a:rPr lang="el-GR" dirty="0" err="1" smtClean="0"/>
              <a:t>Γκριζούλη</a:t>
            </a:r>
            <a:r>
              <a:rPr lang="el-GR" dirty="0" smtClean="0"/>
              <a:t>. </a:t>
            </a:r>
          </a:p>
          <a:p>
            <a:r>
              <a:rPr lang="el-GR" dirty="0" smtClean="0"/>
              <a:t>Ή μάλλον τον </a:t>
            </a:r>
            <a:r>
              <a:rPr lang="el-GR" dirty="0" err="1" smtClean="0"/>
              <a:t>Σπλιφ</a:t>
            </a:r>
            <a:r>
              <a:rPr lang="el-GR" dirty="0" smtClean="0"/>
              <a:t> τον </a:t>
            </a:r>
            <a:r>
              <a:rPr lang="el-GR" dirty="0" err="1" smtClean="0"/>
              <a:t>Γκριζούλη</a:t>
            </a:r>
            <a:r>
              <a:rPr lang="el-GR" dirty="0" smtClean="0"/>
              <a:t>. </a:t>
            </a:r>
          </a:p>
          <a:p>
            <a:r>
              <a:rPr lang="el-GR" dirty="0" smtClean="0"/>
              <a:t>Ποιος είναι αυτός; </a:t>
            </a:r>
          </a:p>
          <a:p>
            <a:r>
              <a:rPr lang="el-GR" dirty="0" smtClean="0"/>
              <a:t>   Ο </a:t>
            </a:r>
            <a:r>
              <a:rPr lang="el-GR" dirty="0" err="1" smtClean="0"/>
              <a:t>Σπλιφ</a:t>
            </a:r>
            <a:r>
              <a:rPr lang="el-GR" dirty="0" smtClean="0"/>
              <a:t> ο </a:t>
            </a:r>
            <a:r>
              <a:rPr lang="el-GR" dirty="0" err="1" smtClean="0"/>
              <a:t>Γκριζούλης</a:t>
            </a:r>
            <a:r>
              <a:rPr lang="el-GR" dirty="0" smtClean="0"/>
              <a:t> θα μπορούσε να είναι ένα πολύ ευτυχισμένο ψαράκι όπως όλα τ΄ άλλα. </a:t>
            </a:r>
          </a:p>
          <a:p>
            <a:r>
              <a:rPr lang="el-GR" dirty="0" smtClean="0"/>
              <a:t>   Δυστυχώς</a:t>
            </a:r>
            <a:r>
              <a:rPr lang="en-CY" dirty="0" smtClean="0"/>
              <a:t>…</a:t>
            </a:r>
            <a:endParaRPr lang="el-GR" dirty="0" smtClean="0"/>
          </a:p>
          <a:p>
            <a:r>
              <a:rPr lang="el-GR" dirty="0" smtClean="0"/>
              <a:t>   Τον ταλαιπωρούσε μια ιδιαιτερότητα που είχε. Δεν είχε χρώμα!</a:t>
            </a:r>
          </a:p>
          <a:p>
            <a:r>
              <a:rPr lang="el-GR" dirty="0" smtClean="0"/>
              <a:t>   Ήταν γκρίζος</a:t>
            </a:r>
            <a:r>
              <a:rPr lang="en-CY" dirty="0" smtClean="0"/>
              <a:t>…</a:t>
            </a:r>
            <a:r>
              <a:rPr lang="el-GR" dirty="0" smtClean="0"/>
              <a:t>!</a:t>
            </a:r>
          </a:p>
          <a:p>
            <a:r>
              <a:rPr lang="el-GR" dirty="0" smtClean="0"/>
              <a:t>   Θα μου πείτε δεν ήταν ο μόνος. Πολλά ψαράκια σε διάφορες θάλασσες του κόσμου είναι γκρι</a:t>
            </a:r>
            <a:r>
              <a:rPr lang="en-CY" dirty="0" smtClean="0"/>
              <a:t>…</a:t>
            </a:r>
            <a:endParaRPr lang="el-GR" dirty="0" smtClean="0"/>
          </a:p>
          <a:p>
            <a:r>
              <a:rPr lang="el-GR" dirty="0" smtClean="0"/>
              <a:t>   Στη θάλασσα που ζούσε όμως, μόνον αυτός ήταν χωρίς χρώμα!</a:t>
            </a:r>
          </a:p>
          <a:p>
            <a:r>
              <a:rPr lang="el-GR" dirty="0" smtClean="0"/>
              <a:t>  </a:t>
            </a:r>
            <a:endParaRPr lang="el-GR" dirty="0"/>
          </a:p>
        </p:txBody>
      </p:sp>
    </p:spTree>
    <p:extLst>
      <p:ext uri="{BB962C8B-B14F-4D97-AF65-F5344CB8AC3E}">
        <p14:creationId xmlns:p14="http://schemas.microsoft.com/office/powerpoint/2010/main" val="1114401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4" name="TextBox 3"/>
          <p:cNvSpPr txBox="1"/>
          <p:nvPr/>
        </p:nvSpPr>
        <p:spPr>
          <a:xfrm>
            <a:off x="697117" y="2337911"/>
            <a:ext cx="4477407" cy="2031325"/>
          </a:xfrm>
          <a:prstGeom prst="rect">
            <a:avLst/>
          </a:prstGeom>
          <a:noFill/>
        </p:spPr>
        <p:txBody>
          <a:bodyPr wrap="square" rtlCol="0">
            <a:spAutoFit/>
          </a:bodyPr>
          <a:lstStyle/>
          <a:p>
            <a:r>
              <a:rPr lang="el-GR" dirty="0" smtClean="0"/>
              <a:t>- Κοίτα πόσο άσχημος είναι!</a:t>
            </a:r>
          </a:p>
          <a:p>
            <a:pPr marL="285750" indent="-285750">
              <a:buFontTx/>
              <a:buChar char="-"/>
            </a:pPr>
            <a:r>
              <a:rPr lang="el-GR" dirty="0" smtClean="0"/>
              <a:t>Πω, πω</a:t>
            </a:r>
            <a:r>
              <a:rPr lang="en-CY" dirty="0" smtClean="0"/>
              <a:t>…</a:t>
            </a:r>
            <a:r>
              <a:rPr lang="el-GR" dirty="0" smtClean="0"/>
              <a:t> χωρίς χρώμα!</a:t>
            </a:r>
          </a:p>
          <a:p>
            <a:pPr marL="285750" indent="-285750">
              <a:buFontTx/>
              <a:buChar char="-"/>
            </a:pPr>
            <a:r>
              <a:rPr lang="el-GR" dirty="0" smtClean="0"/>
              <a:t>Λες να μας κολλήσει;</a:t>
            </a:r>
          </a:p>
          <a:p>
            <a:r>
              <a:rPr lang="el-GR" dirty="0" smtClean="0"/>
              <a:t>   Έλεγαν τα άλλα ψαράκια</a:t>
            </a:r>
            <a:r>
              <a:rPr lang="en-CY" dirty="0" smtClean="0"/>
              <a:t>…</a:t>
            </a:r>
            <a:endParaRPr lang="el-GR" dirty="0" smtClean="0"/>
          </a:p>
          <a:p>
            <a:r>
              <a:rPr lang="el-GR" dirty="0" smtClean="0"/>
              <a:t>   Έτσι ο </a:t>
            </a:r>
            <a:r>
              <a:rPr lang="el-GR" dirty="0" err="1" smtClean="0"/>
              <a:t>Σπλιφ</a:t>
            </a:r>
            <a:r>
              <a:rPr lang="el-GR" dirty="0" smtClean="0"/>
              <a:t> προτιμούσε να παίζει μόνος του. Ολομόναχος</a:t>
            </a:r>
            <a:r>
              <a:rPr lang="en-CY" dirty="0" smtClean="0"/>
              <a:t>…</a:t>
            </a:r>
            <a:r>
              <a:rPr lang="el-GR" dirty="0" smtClean="0"/>
              <a:t>!</a:t>
            </a:r>
          </a:p>
          <a:p>
            <a:endParaRPr lang="el-G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09" t="50302" r="3462" b="13513"/>
          <a:stretch/>
        </p:blipFill>
        <p:spPr>
          <a:xfrm>
            <a:off x="5602014" y="1210239"/>
            <a:ext cx="6064469" cy="4107995"/>
          </a:xfrm>
          <a:prstGeom prst="rect">
            <a:avLst/>
          </a:prstGeom>
        </p:spPr>
      </p:pic>
    </p:spTree>
    <p:extLst>
      <p:ext uri="{BB962C8B-B14F-4D97-AF65-F5344CB8AC3E}">
        <p14:creationId xmlns:p14="http://schemas.microsoft.com/office/powerpoint/2010/main" val="4263131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6" name="TextBox 5"/>
          <p:cNvSpPr txBox="1"/>
          <p:nvPr/>
        </p:nvSpPr>
        <p:spPr>
          <a:xfrm>
            <a:off x="481029" y="1682865"/>
            <a:ext cx="4477407" cy="3416320"/>
          </a:xfrm>
          <a:prstGeom prst="rect">
            <a:avLst/>
          </a:prstGeom>
          <a:noFill/>
        </p:spPr>
        <p:txBody>
          <a:bodyPr wrap="square" rtlCol="0">
            <a:spAutoFit/>
          </a:bodyPr>
          <a:lstStyle/>
          <a:p>
            <a:r>
              <a:rPr lang="el-GR" dirty="0" smtClean="0"/>
              <a:t>   Και ο καιρός περνούσε και περνούσε και ο </a:t>
            </a:r>
            <a:r>
              <a:rPr lang="el-GR" dirty="0" err="1" smtClean="0"/>
              <a:t>Σπλιφ</a:t>
            </a:r>
            <a:r>
              <a:rPr lang="el-GR" dirty="0" smtClean="0"/>
              <a:t> ο </a:t>
            </a:r>
            <a:r>
              <a:rPr lang="el-GR" dirty="0" err="1" smtClean="0"/>
              <a:t>Γκριζούλης</a:t>
            </a:r>
            <a:r>
              <a:rPr lang="el-GR" dirty="0" smtClean="0"/>
              <a:t> έμενε όλο και πιο μόνος. </a:t>
            </a:r>
          </a:p>
          <a:p>
            <a:r>
              <a:rPr lang="el-GR" dirty="0" smtClean="0"/>
              <a:t>   Μια μέρα καθόταν σ΄ αυτόν τον βράχο, όταν είδε από μακριά ένα μικρό ψαράκι. Ο </a:t>
            </a:r>
            <a:r>
              <a:rPr lang="el-GR" dirty="0" err="1" smtClean="0"/>
              <a:t>Σπλιφ</a:t>
            </a:r>
            <a:r>
              <a:rPr lang="el-GR" dirty="0" smtClean="0"/>
              <a:t> ο </a:t>
            </a:r>
            <a:r>
              <a:rPr lang="el-GR" dirty="0" err="1" smtClean="0"/>
              <a:t>Γκριζούλης</a:t>
            </a:r>
            <a:r>
              <a:rPr lang="el-GR" dirty="0" smtClean="0"/>
              <a:t> μαγεύτηκε! Δεν είχε δει στη ζωή του ποτέ ψάρι τόσο όμορφο, τόσο λαμπερό, με τόσο υπέροχα χρώματα!</a:t>
            </a:r>
          </a:p>
          <a:p>
            <a:r>
              <a:rPr lang="el-GR" dirty="0" smtClean="0"/>
              <a:t>   Το πανέμορφο ψάρι προσπαθούσε να κατευθυνθεί προς το μέρος του </a:t>
            </a:r>
            <a:r>
              <a:rPr lang="el-GR" dirty="0" err="1" smtClean="0"/>
              <a:t>Σπλιφ</a:t>
            </a:r>
            <a:r>
              <a:rPr lang="el-GR" dirty="0" smtClean="0"/>
              <a:t> του </a:t>
            </a:r>
            <a:r>
              <a:rPr lang="el-GR" dirty="0" err="1" smtClean="0"/>
              <a:t>Γκριζούλη</a:t>
            </a:r>
            <a:r>
              <a:rPr lang="el-GR" dirty="0" smtClean="0"/>
              <a:t>. Σκόνταφτε, τράκαρε πάνω στους βράχους, μπλεκόταν μέσα στα φύκια και κολυμπούσε σα να μην έβλεπε! </a:t>
            </a:r>
            <a:endParaRPr lang="el-GR"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435" t="51336" r="2566" b="11259"/>
          <a:stretch/>
        </p:blipFill>
        <p:spPr>
          <a:xfrm>
            <a:off x="5525525" y="1154948"/>
            <a:ext cx="6235551" cy="4331452"/>
          </a:xfrm>
          <a:prstGeom prst="rect">
            <a:avLst/>
          </a:prstGeom>
        </p:spPr>
      </p:pic>
    </p:spTree>
    <p:extLst>
      <p:ext uri="{BB962C8B-B14F-4D97-AF65-F5344CB8AC3E}">
        <p14:creationId xmlns:p14="http://schemas.microsoft.com/office/powerpoint/2010/main" val="95032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3" name="TextBox 2"/>
          <p:cNvSpPr txBox="1"/>
          <p:nvPr/>
        </p:nvSpPr>
        <p:spPr>
          <a:xfrm>
            <a:off x="679815" y="2215991"/>
            <a:ext cx="4477407" cy="2585323"/>
          </a:xfrm>
          <a:prstGeom prst="rect">
            <a:avLst/>
          </a:prstGeom>
          <a:noFill/>
        </p:spPr>
        <p:txBody>
          <a:bodyPr wrap="square" rtlCol="0">
            <a:spAutoFit/>
          </a:bodyPr>
          <a:lstStyle/>
          <a:p>
            <a:r>
              <a:rPr lang="el-GR" dirty="0" smtClean="0"/>
              <a:t>   Το πανέμορφο ψαράκι έφτασε πιο κοντά στον </a:t>
            </a:r>
            <a:r>
              <a:rPr lang="el-GR" dirty="0" err="1" smtClean="0"/>
              <a:t>Σπλιφ</a:t>
            </a:r>
            <a:r>
              <a:rPr lang="el-GR" dirty="0" smtClean="0"/>
              <a:t> τον </a:t>
            </a:r>
            <a:r>
              <a:rPr lang="el-GR" dirty="0" err="1" smtClean="0"/>
              <a:t>Γκριζούλη</a:t>
            </a:r>
            <a:r>
              <a:rPr lang="el-GR" dirty="0" smtClean="0"/>
              <a:t>, όταν</a:t>
            </a:r>
            <a:r>
              <a:rPr lang="en-CY" dirty="0" smtClean="0"/>
              <a:t>…</a:t>
            </a:r>
            <a:r>
              <a:rPr lang="el-GR" dirty="0" smtClean="0"/>
              <a:t> </a:t>
            </a:r>
            <a:r>
              <a:rPr lang="el-GR" dirty="0" err="1" smtClean="0"/>
              <a:t>μπουμμμ</a:t>
            </a:r>
            <a:r>
              <a:rPr lang="en-CY" dirty="0" smtClean="0"/>
              <a:t>…</a:t>
            </a:r>
            <a:r>
              <a:rPr lang="el-GR" dirty="0" smtClean="0"/>
              <a:t>. Πήγε και έπεσε πάνω του!</a:t>
            </a:r>
          </a:p>
          <a:p>
            <a:pPr marL="285750" indent="-285750">
              <a:buFontTx/>
              <a:buChar char="-"/>
            </a:pPr>
            <a:r>
              <a:rPr lang="el-GR" dirty="0" smtClean="0"/>
              <a:t>Ωχ! </a:t>
            </a:r>
            <a:r>
              <a:rPr lang="el-GR" dirty="0" err="1" smtClean="0"/>
              <a:t>Συγγνωμή</a:t>
            </a:r>
            <a:r>
              <a:rPr lang="el-GR" dirty="0" smtClean="0"/>
              <a:t>. Χίλια συγγνώμη! Είπε το πανέμορφο ψάρι. </a:t>
            </a:r>
          </a:p>
          <a:p>
            <a:r>
              <a:rPr lang="el-GR" dirty="0" smtClean="0"/>
              <a:t>   Λυπάμαι που έπεσα πάνω σου και που ίσως σου χάλασα τα πολύχρωμα λέπια σου. Να σε βοηθήσω</a:t>
            </a:r>
            <a:r>
              <a:rPr lang="en-CY" dirty="0" smtClean="0"/>
              <a:t>…</a:t>
            </a:r>
            <a:r>
              <a:rPr lang="el-GR" dirty="0" smtClean="0"/>
              <a:t>! </a:t>
            </a:r>
          </a:p>
          <a:p>
            <a:endParaRPr lang="el-G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34" t="49611" r="2377" b="12261"/>
          <a:stretch/>
        </p:blipFill>
        <p:spPr>
          <a:xfrm>
            <a:off x="5612524" y="1124607"/>
            <a:ext cx="6117021" cy="4309242"/>
          </a:xfrm>
          <a:prstGeom prst="rect">
            <a:avLst/>
          </a:prstGeom>
        </p:spPr>
      </p:pic>
    </p:spTree>
    <p:extLst>
      <p:ext uri="{BB962C8B-B14F-4D97-AF65-F5344CB8AC3E}">
        <p14:creationId xmlns:p14="http://schemas.microsoft.com/office/powerpoint/2010/main" val="7352206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4" name="TextBox 3"/>
          <p:cNvSpPr txBox="1"/>
          <p:nvPr/>
        </p:nvSpPr>
        <p:spPr>
          <a:xfrm>
            <a:off x="658794" y="2289841"/>
            <a:ext cx="4477407" cy="2031325"/>
          </a:xfrm>
          <a:prstGeom prst="rect">
            <a:avLst/>
          </a:prstGeom>
          <a:noFill/>
        </p:spPr>
        <p:txBody>
          <a:bodyPr wrap="square" rtlCol="0">
            <a:spAutoFit/>
          </a:bodyPr>
          <a:lstStyle/>
          <a:p>
            <a:pPr marL="285750" indent="-285750">
              <a:buFontTx/>
              <a:buChar char="-"/>
            </a:pPr>
            <a:r>
              <a:rPr lang="el-GR" dirty="0" smtClean="0"/>
              <a:t>Τα πολύχρωμα λέπια μου; Το βρίσκεις σωστό να κοροϊδεύεις εμένα, επειδή δεν είμαι τόσο όμορφος όσο εσύ; Μπράβο σου!</a:t>
            </a:r>
          </a:p>
          <a:p>
            <a:r>
              <a:rPr lang="el-GR" dirty="0" smtClean="0"/>
              <a:t>   Είπε θυμωμένος ο </a:t>
            </a:r>
            <a:r>
              <a:rPr lang="el-GR" dirty="0" err="1" smtClean="0"/>
              <a:t>Σπλιφ</a:t>
            </a:r>
            <a:r>
              <a:rPr lang="el-GR" dirty="0" smtClean="0"/>
              <a:t> ο </a:t>
            </a:r>
            <a:r>
              <a:rPr lang="el-GR" dirty="0" err="1" smtClean="0"/>
              <a:t>Γκριζούλης</a:t>
            </a:r>
            <a:r>
              <a:rPr lang="el-GR" dirty="0" smtClean="0"/>
              <a:t>. Δεν βλέπεις τίποτα;  </a:t>
            </a:r>
          </a:p>
          <a:p>
            <a:endParaRPr lang="el-G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53" t="51508" r="513" b="10266"/>
          <a:stretch/>
        </p:blipFill>
        <p:spPr>
          <a:xfrm>
            <a:off x="5644055" y="1250732"/>
            <a:ext cx="5875284" cy="4067502"/>
          </a:xfrm>
          <a:prstGeom prst="rect">
            <a:avLst/>
          </a:prstGeom>
        </p:spPr>
      </p:pic>
    </p:spTree>
    <p:extLst>
      <p:ext uri="{BB962C8B-B14F-4D97-AF65-F5344CB8AC3E}">
        <p14:creationId xmlns:p14="http://schemas.microsoft.com/office/powerpoint/2010/main" val="4313798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4" name="TextBox 3"/>
          <p:cNvSpPr txBox="1"/>
          <p:nvPr/>
        </p:nvSpPr>
        <p:spPr>
          <a:xfrm>
            <a:off x="532670" y="1375441"/>
            <a:ext cx="4477407" cy="4524315"/>
          </a:xfrm>
          <a:prstGeom prst="rect">
            <a:avLst/>
          </a:prstGeom>
          <a:noFill/>
        </p:spPr>
        <p:txBody>
          <a:bodyPr wrap="square" rtlCol="0">
            <a:spAutoFit/>
          </a:bodyPr>
          <a:lstStyle/>
          <a:p>
            <a:pPr marL="285750" indent="-285750">
              <a:buFontTx/>
              <a:buChar char="-"/>
            </a:pPr>
            <a:r>
              <a:rPr lang="el-GR" dirty="0" smtClean="0"/>
              <a:t>Ναι, έχω γεννηθεί τυφλός. Αλλά δεν με πειράζει πολύ. Πιο πολύ πειράζει τους άλλους. Ενοχλούνται με τη</a:t>
            </a:r>
            <a:r>
              <a:rPr lang="en-GB" dirty="0" smtClean="0"/>
              <a:t> </a:t>
            </a:r>
            <a:r>
              <a:rPr lang="el-GR" dirty="0" smtClean="0"/>
              <a:t>διαφορετικότητα μου! Και δεν με κάνουν παρέα. Εμένα όμως δεν με πειράζει. Γιατί επειδή δεν βλέπω, έχω μάθει να ακούω καλύτερα. Και να αισθάνομαι καλύτερα. Μπορώ να καταλάβω αν έρχεται καταιγίδα ή μπορώ να καταλάβω από χιλιόμετρα ένα ψαρά, που έρχεται προς το μέρος μου, είπε το πανέμορφο ψαράκι. </a:t>
            </a:r>
          </a:p>
          <a:p>
            <a:pPr marL="285750" indent="-285750">
              <a:buFontTx/>
              <a:buChar char="-"/>
            </a:pPr>
            <a:r>
              <a:rPr lang="el-GR" dirty="0" smtClean="0"/>
              <a:t>Ω!!! Μα αυτό είναι πολύ ενδιαφέρον. Ξέρεις κι εγώ έχω μια ιδιαιτερότητα, είπε ο </a:t>
            </a:r>
            <a:r>
              <a:rPr lang="el-GR" dirty="0" err="1" smtClean="0"/>
              <a:t>Σπλιφ</a:t>
            </a:r>
            <a:r>
              <a:rPr lang="el-GR" dirty="0" smtClean="0"/>
              <a:t> ο </a:t>
            </a:r>
            <a:r>
              <a:rPr lang="el-GR" dirty="0" err="1" smtClean="0"/>
              <a:t>Γκριζούλης</a:t>
            </a:r>
            <a:r>
              <a:rPr lang="el-GR" dirty="0" smtClean="0"/>
              <a:t> και άρχισε να του λέει την ιστορία του.  </a:t>
            </a:r>
          </a:p>
          <a:p>
            <a:endParaRPr lang="el-G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29" t="50438" r="1712" b="10986"/>
          <a:stretch/>
        </p:blipFill>
        <p:spPr>
          <a:xfrm>
            <a:off x="5596581" y="1282263"/>
            <a:ext cx="5954288" cy="4214648"/>
          </a:xfrm>
          <a:prstGeom prst="rect">
            <a:avLst/>
          </a:prstGeom>
        </p:spPr>
      </p:pic>
    </p:spTree>
    <p:extLst>
      <p:ext uri="{BB962C8B-B14F-4D97-AF65-F5344CB8AC3E}">
        <p14:creationId xmlns:p14="http://schemas.microsoft.com/office/powerpoint/2010/main" val="865059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17306"/>
          </a:xfrm>
          <a:prstGeom prst="rect">
            <a:avLst/>
          </a:prstGeom>
          <a:solidFill>
            <a:srgbClr val="CCCCFF"/>
          </a:solidFill>
        </p:spPr>
        <p:txBody>
          <a:bodyPr wrap="square" rtlCol="0">
            <a:spAutoFit/>
          </a:bodyPr>
          <a:lstStyle/>
          <a:p>
            <a:r>
              <a:rPr lang="el-GR" dirty="0" smtClean="0"/>
              <a:t>  </a:t>
            </a:r>
          </a:p>
          <a:p>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a:t> </a:t>
            </a:r>
            <a:r>
              <a:rPr lang="el-GR" dirty="0" smtClean="0"/>
              <a:t>  </a:t>
            </a:r>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 </a:t>
            </a:r>
          </a:p>
          <a:p>
            <a:endParaRPr lang="en-US" dirty="0"/>
          </a:p>
        </p:txBody>
      </p:sp>
      <p:sp>
        <p:nvSpPr>
          <p:cNvPr id="4" name="TextBox 3"/>
          <p:cNvSpPr txBox="1"/>
          <p:nvPr/>
        </p:nvSpPr>
        <p:spPr>
          <a:xfrm>
            <a:off x="869002" y="2354491"/>
            <a:ext cx="4477407" cy="2308324"/>
          </a:xfrm>
          <a:prstGeom prst="rect">
            <a:avLst/>
          </a:prstGeom>
          <a:noFill/>
        </p:spPr>
        <p:txBody>
          <a:bodyPr wrap="square" rtlCol="0">
            <a:spAutoFit/>
          </a:bodyPr>
          <a:lstStyle/>
          <a:p>
            <a:r>
              <a:rPr lang="el-GR" dirty="0" smtClean="0"/>
              <a:t>   Μιλούσαν για ώρες</a:t>
            </a:r>
            <a:r>
              <a:rPr lang="en-CY" dirty="0" smtClean="0"/>
              <a:t>…</a:t>
            </a:r>
            <a:endParaRPr lang="el-GR" dirty="0" smtClean="0"/>
          </a:p>
          <a:p>
            <a:r>
              <a:rPr lang="el-GR" dirty="0" smtClean="0"/>
              <a:t>   Για το όνομα του </a:t>
            </a:r>
            <a:r>
              <a:rPr lang="el-GR" dirty="0" err="1" smtClean="0"/>
              <a:t>Γκριζούλη</a:t>
            </a:r>
            <a:r>
              <a:rPr lang="el-GR" dirty="0" smtClean="0"/>
              <a:t> και πώς του έβγαλαν το όνομα </a:t>
            </a:r>
            <a:r>
              <a:rPr lang="el-GR" dirty="0" err="1" smtClean="0"/>
              <a:t>Σπλιφ</a:t>
            </a:r>
            <a:r>
              <a:rPr lang="el-GR" dirty="0" smtClean="0"/>
              <a:t>, επειδή συνέχεια έκλαιγε για το γκρίζο του χρώμα. Για πάρα πολλά πράγματα μίλησαν εκείνο το γλυκό απόγευμα που έτυχε να γνωριστούν τα δύο διαφορετικά ψαράκια.  </a:t>
            </a:r>
          </a:p>
          <a:p>
            <a:endParaRPr lang="el-GR"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607" t="49568" r="1391" b="12025"/>
          <a:stretch/>
        </p:blipFill>
        <p:spPr>
          <a:xfrm>
            <a:off x="5903669" y="1443370"/>
            <a:ext cx="5731071" cy="4130566"/>
          </a:xfrm>
          <a:prstGeom prst="rect">
            <a:avLst/>
          </a:prstGeom>
        </p:spPr>
      </p:pic>
    </p:spTree>
    <p:extLst>
      <p:ext uri="{BB962C8B-B14F-4D97-AF65-F5344CB8AC3E}">
        <p14:creationId xmlns:p14="http://schemas.microsoft.com/office/powerpoint/2010/main" val="2568118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1029</Words>
  <Application>Microsoft Office PowerPoint</Application>
  <PresentationFormat>Widescreen</PresentationFormat>
  <Paragraphs>413</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nmnicolina@gmail.com</dc:creator>
  <cp:lastModifiedBy>nmnicolina@gmail.com</cp:lastModifiedBy>
  <cp:revision>35</cp:revision>
  <dcterms:created xsi:type="dcterms:W3CDTF">2020-05-26T10:16:07Z</dcterms:created>
  <dcterms:modified xsi:type="dcterms:W3CDTF">2020-05-29T05:37:05Z</dcterms:modified>
</cp:coreProperties>
</file>